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7"/>
  </p:notesMasterIdLst>
  <p:sldIdLst>
    <p:sldId id="483" r:id="rId2"/>
    <p:sldId id="493" r:id="rId3"/>
    <p:sldId id="495" r:id="rId4"/>
    <p:sldId id="496" r:id="rId5"/>
    <p:sldId id="498" r:id="rId6"/>
    <p:sldId id="499" r:id="rId7"/>
    <p:sldId id="494" r:id="rId8"/>
    <p:sldId id="497" r:id="rId9"/>
    <p:sldId id="500" r:id="rId10"/>
    <p:sldId id="410" r:id="rId11"/>
    <p:sldId id="411" r:id="rId12"/>
    <p:sldId id="412" r:id="rId13"/>
    <p:sldId id="415" r:id="rId14"/>
    <p:sldId id="488" r:id="rId15"/>
    <p:sldId id="413" r:id="rId16"/>
    <p:sldId id="487" r:id="rId17"/>
    <p:sldId id="492" r:id="rId18"/>
    <p:sldId id="489" r:id="rId19"/>
    <p:sldId id="486" r:id="rId20"/>
    <p:sldId id="490" r:id="rId21"/>
    <p:sldId id="416" r:id="rId22"/>
    <p:sldId id="491" r:id="rId23"/>
    <p:sldId id="501" r:id="rId24"/>
    <p:sldId id="502" r:id="rId25"/>
    <p:sldId id="485" r:id="rId26"/>
  </p:sldIdLst>
  <p:sldSz cx="9144000" cy="5143500" type="screen16x9"/>
  <p:notesSz cx="6858000" cy="9144000"/>
  <p:defaultTextStyle>
    <a:defPPr>
      <a:defRPr lang="es-EC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3"/>
  </p:normalViewPr>
  <p:slideViewPr>
    <p:cSldViewPr snapToGrid="0" snapToObjects="1">
      <p:cViewPr>
        <p:scale>
          <a:sx n="100" d="100"/>
          <a:sy n="100" d="100"/>
        </p:scale>
        <p:origin x="1960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E85B6-A4D8-493A-9512-7179F26402D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1D2AEBB-8716-4298-A718-442CD6603E09}">
      <dgm:prSet custT="1"/>
      <dgm:spPr/>
      <dgm:t>
        <a:bodyPr/>
        <a:lstStyle/>
        <a:p>
          <a:pPr>
            <a:defRPr cap="all"/>
          </a:pPr>
          <a:r>
            <a:rPr lang="en-US" sz="14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Esta</a:t>
          </a:r>
          <a:r>
            <a:rPr lang="en-US" sz="1400" cap="none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sz="14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inversión</a:t>
          </a:r>
          <a:r>
            <a:rPr lang="en-US" sz="1400" cap="none" dirty="0">
              <a:solidFill>
                <a:schemeClr val="tx1"/>
              </a:solidFill>
              <a:latin typeface="Century Gothic" panose="020B0502020202020204" pitchFamily="34" charset="0"/>
            </a:rPr>
            <a:t> se </a:t>
          </a:r>
          <a:r>
            <a:rPr lang="en-US" sz="14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realiza</a:t>
          </a:r>
          <a:r>
            <a:rPr lang="en-US" sz="1400" cap="none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sz="14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normalmente</a:t>
          </a:r>
          <a:r>
            <a:rPr lang="en-US" sz="1400" cap="none" dirty="0">
              <a:solidFill>
                <a:schemeClr val="tx1"/>
              </a:solidFill>
              <a:latin typeface="Century Gothic" panose="020B0502020202020204" pitchFamily="34" charset="0"/>
            </a:rPr>
            <a:t> para </a:t>
          </a:r>
          <a:r>
            <a:rPr lang="en-US" sz="14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obtener</a:t>
          </a:r>
          <a:r>
            <a:rPr lang="en-US" sz="1400" cap="none" dirty="0">
              <a:solidFill>
                <a:schemeClr val="tx1"/>
              </a:solidFill>
              <a:latin typeface="Century Gothic" panose="020B0502020202020204" pitchFamily="34" charset="0"/>
            </a:rPr>
            <a:t> un  </a:t>
          </a:r>
          <a:r>
            <a:rPr lang="en-US" sz="14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porcentaje</a:t>
          </a:r>
          <a:r>
            <a:rPr lang="en-US" sz="1400" cap="none" dirty="0">
              <a:solidFill>
                <a:schemeClr val="tx1"/>
              </a:solidFill>
              <a:latin typeface="Century Gothic" panose="020B0502020202020204" pitchFamily="34" charset="0"/>
            </a:rPr>
            <a:t> de </a:t>
          </a:r>
          <a:r>
            <a:rPr lang="en-US" sz="14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acciones</a:t>
          </a:r>
          <a:r>
            <a:rPr lang="en-US" sz="1400" cap="none" dirty="0">
              <a:solidFill>
                <a:schemeClr val="tx1"/>
              </a:solidFill>
              <a:latin typeface="Century Gothic" panose="020B0502020202020204" pitchFamily="34" charset="0"/>
            </a:rPr>
            <a:t>, y por tanto, para pasar a </a:t>
          </a:r>
          <a:r>
            <a:rPr lang="en-US" sz="14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formar</a:t>
          </a:r>
          <a:r>
            <a:rPr lang="en-US" sz="1400" cap="none" dirty="0">
              <a:solidFill>
                <a:schemeClr val="tx1"/>
              </a:solidFill>
              <a:latin typeface="Century Gothic" panose="020B0502020202020204" pitchFamily="34" charset="0"/>
            </a:rPr>
            <a:t>  </a:t>
          </a:r>
          <a:r>
            <a:rPr lang="en-US" sz="14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parte</a:t>
          </a:r>
          <a:r>
            <a:rPr lang="en-US" sz="1400" cap="none" dirty="0">
              <a:solidFill>
                <a:schemeClr val="tx1"/>
              </a:solidFill>
              <a:latin typeface="Century Gothic" panose="020B0502020202020204" pitchFamily="34" charset="0"/>
            </a:rPr>
            <a:t> de </a:t>
          </a:r>
          <a:r>
            <a:rPr lang="en-US" sz="14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dicha</a:t>
          </a:r>
          <a:r>
            <a:rPr lang="en-US" sz="1400" cap="none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sz="14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empresa</a:t>
          </a:r>
          <a:r>
            <a:rPr lang="es-ES" sz="1400" cap="none" dirty="0">
              <a:solidFill>
                <a:schemeClr val="tx1"/>
              </a:solidFill>
              <a:latin typeface="Century Gothic" panose="020B0502020202020204" pitchFamily="34" charset="0"/>
            </a:rPr>
            <a:t>. </a:t>
          </a:r>
          <a:endParaRPr lang="en-US" sz="1400" cap="none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6C20E7F-2F45-4E90-BACA-9A7E6EC7467C}" type="parTrans" cxnId="{2831DA4E-A5D3-42A9-90D5-9DB005CE0E76}">
      <dgm:prSet/>
      <dgm:spPr/>
      <dgm:t>
        <a:bodyPr/>
        <a:lstStyle/>
        <a:p>
          <a:endParaRPr lang="en-US"/>
        </a:p>
      </dgm:t>
    </dgm:pt>
    <dgm:pt modelId="{48542A9A-5F92-4321-9AE8-77D6128040E1}" type="sibTrans" cxnId="{2831DA4E-A5D3-42A9-90D5-9DB005CE0E76}">
      <dgm:prSet/>
      <dgm:spPr/>
      <dgm:t>
        <a:bodyPr/>
        <a:lstStyle/>
        <a:p>
          <a:endParaRPr lang="en-US"/>
        </a:p>
      </dgm:t>
    </dgm:pt>
    <dgm:pt modelId="{E786A463-A97E-4D5E-AC84-28FEA19CFF1D}">
      <dgm:prSet/>
      <dgm:spPr/>
      <dgm:t>
        <a:bodyPr/>
        <a:lstStyle/>
        <a:p>
          <a:pPr>
            <a:defRPr cap="all"/>
          </a:pPr>
          <a:r>
            <a:rPr lang="en-US" cap="none" dirty="0">
              <a:solidFill>
                <a:schemeClr val="tx1"/>
              </a:solidFill>
              <a:latin typeface="Century Gothic" panose="020B0502020202020204" pitchFamily="34" charset="0"/>
            </a:rPr>
            <a:t>Hay que </a:t>
          </a:r>
          <a:r>
            <a:rPr lang="en-US" cap="none" dirty="0" err="1">
              <a:solidFill>
                <a:schemeClr val="tx1"/>
              </a:solidFill>
              <a:latin typeface="Century Gothic" panose="020B0502020202020204" pitchFamily="34" charset="0"/>
            </a:rPr>
            <a:t>tener</a:t>
          </a:r>
          <a:r>
            <a:rPr lang="en-US" cap="none" dirty="0">
              <a:solidFill>
                <a:schemeClr val="tx1"/>
              </a:solidFill>
              <a:latin typeface="Century Gothic" panose="020B0502020202020204" pitchFamily="34" charset="0"/>
            </a:rPr>
            <a:t> claro el </a:t>
          </a:r>
          <a:r>
            <a:rPr lang="en-US" cap="none" dirty="0" err="1">
              <a:solidFill>
                <a:schemeClr val="tx1"/>
              </a:solidFill>
              <a:latin typeface="Century Gothic" panose="020B0502020202020204" pitchFamily="34" charset="0"/>
            </a:rPr>
            <a:t>trasfondo</a:t>
          </a:r>
          <a:r>
            <a:rPr lang="en-US" cap="none" dirty="0">
              <a:solidFill>
                <a:schemeClr val="tx1"/>
              </a:solidFill>
              <a:latin typeface="Century Gothic" panose="020B0502020202020204" pitchFamily="34" charset="0"/>
            </a:rPr>
            <a:t> del </a:t>
          </a:r>
          <a:r>
            <a:rPr lang="en-US" cap="none" dirty="0" err="1">
              <a:solidFill>
                <a:schemeClr val="tx1"/>
              </a:solidFill>
              <a:latin typeface="Century Gothic" panose="020B0502020202020204" pitchFamily="34" charset="0"/>
            </a:rPr>
            <a:t>ángel</a:t>
          </a:r>
          <a:r>
            <a:rPr lang="es-ES" cap="none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Century Gothic" panose="020B0502020202020204" pitchFamily="34" charset="0"/>
            </a:rPr>
            <a:t>inversionista</a:t>
          </a:r>
          <a:r>
            <a:rPr lang="en-US" cap="none" dirty="0">
              <a:solidFill>
                <a:schemeClr val="tx1"/>
              </a:solidFill>
              <a:latin typeface="Century Gothic" panose="020B0502020202020204" pitchFamily="34" charset="0"/>
            </a:rPr>
            <a:t> y </a:t>
          </a:r>
          <a:r>
            <a:rPr lang="en-US" cap="none" dirty="0" err="1">
              <a:solidFill>
                <a:schemeClr val="tx1"/>
              </a:solidFill>
              <a:latin typeface="Century Gothic" panose="020B0502020202020204" pitchFamily="34" charset="0"/>
            </a:rPr>
            <a:t>definir</a:t>
          </a:r>
          <a:r>
            <a:rPr lang="en-US" cap="none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Century Gothic" panose="020B0502020202020204" pitchFamily="34" charset="0"/>
            </a:rPr>
            <a:t>muy</a:t>
          </a:r>
          <a:r>
            <a:rPr lang="en-US" cap="none" dirty="0">
              <a:solidFill>
                <a:schemeClr val="tx1"/>
              </a:solidFill>
              <a:latin typeface="Century Gothic" panose="020B0502020202020204" pitchFamily="34" charset="0"/>
            </a:rPr>
            <a:t> bien </a:t>
          </a:r>
          <a:r>
            <a:rPr lang="en-US" cap="none" dirty="0" err="1">
              <a:solidFill>
                <a:schemeClr val="tx1"/>
              </a:solidFill>
              <a:latin typeface="Century Gothic" panose="020B0502020202020204" pitchFamily="34" charset="0"/>
            </a:rPr>
            <a:t>su</a:t>
          </a:r>
          <a:r>
            <a:rPr lang="en-US" cap="none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Century Gothic" panose="020B0502020202020204" pitchFamily="34" charset="0"/>
            </a:rPr>
            <a:t>papel</a:t>
          </a:r>
          <a:r>
            <a:rPr lang="en-US" cap="none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Century Gothic" panose="020B0502020202020204" pitchFamily="34" charset="0"/>
            </a:rPr>
            <a:t>en</a:t>
          </a:r>
          <a:r>
            <a:rPr lang="en-US" cap="none" dirty="0">
              <a:solidFill>
                <a:schemeClr val="tx1"/>
              </a:solidFill>
              <a:latin typeface="Century Gothic" panose="020B0502020202020204" pitchFamily="34" charset="0"/>
            </a:rPr>
            <a:t>  la </a:t>
          </a:r>
          <a:r>
            <a:rPr lang="en-US" cap="none" dirty="0" err="1">
              <a:solidFill>
                <a:schemeClr val="tx1"/>
              </a:solidFill>
              <a:latin typeface="Century Gothic" panose="020B0502020202020204" pitchFamily="34" charset="0"/>
            </a:rPr>
            <a:t>empresa</a:t>
          </a:r>
          <a:r>
            <a:rPr lang="en-US" cap="none" dirty="0">
              <a:solidFill>
                <a:schemeClr val="tx1"/>
              </a:solidFill>
              <a:latin typeface="Century Gothic" panose="020B0502020202020204" pitchFamily="34" charset="0"/>
            </a:rPr>
            <a:t> una </a:t>
          </a:r>
          <a:r>
            <a:rPr lang="en-US" cap="none" dirty="0" err="1">
              <a:solidFill>
                <a:schemeClr val="tx1"/>
              </a:solidFill>
              <a:latin typeface="Century Gothic" panose="020B0502020202020204" pitchFamily="34" charset="0"/>
            </a:rPr>
            <a:t>vez</a:t>
          </a:r>
          <a:r>
            <a:rPr lang="en-US" cap="none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cap="none" dirty="0" err="1">
              <a:solidFill>
                <a:schemeClr val="tx1"/>
              </a:solidFill>
              <a:latin typeface="Century Gothic" panose="020B0502020202020204" pitchFamily="34" charset="0"/>
            </a:rPr>
            <a:t>acordada</a:t>
          </a:r>
          <a:r>
            <a:rPr lang="en-US" cap="none" dirty="0">
              <a:solidFill>
                <a:schemeClr val="tx1"/>
              </a:solidFill>
              <a:latin typeface="Century Gothic" panose="020B0502020202020204" pitchFamily="34" charset="0"/>
            </a:rPr>
            <a:t> la </a:t>
          </a:r>
          <a:r>
            <a:rPr lang="en-US" cap="none" dirty="0" err="1">
              <a:solidFill>
                <a:schemeClr val="tx1"/>
              </a:solidFill>
              <a:latin typeface="Century Gothic" panose="020B0502020202020204" pitchFamily="34" charset="0"/>
            </a:rPr>
            <a:t>inversión</a:t>
          </a:r>
          <a:r>
            <a:rPr lang="en-US" cap="none" dirty="0">
              <a:solidFill>
                <a:schemeClr val="tx1"/>
              </a:solidFill>
              <a:latin typeface="Century Gothic" panose="020B0502020202020204" pitchFamily="34" charset="0"/>
            </a:rPr>
            <a:t>.</a:t>
          </a:r>
        </a:p>
      </dgm:t>
    </dgm:pt>
    <dgm:pt modelId="{E2015939-1AB4-4F17-B29F-63BCC886BBB0}" type="parTrans" cxnId="{44FDDEF7-F606-479B-9324-A475BF6291DD}">
      <dgm:prSet/>
      <dgm:spPr/>
      <dgm:t>
        <a:bodyPr/>
        <a:lstStyle/>
        <a:p>
          <a:endParaRPr lang="en-US"/>
        </a:p>
      </dgm:t>
    </dgm:pt>
    <dgm:pt modelId="{18AE04D5-7851-45CB-B925-9774023AE209}" type="sibTrans" cxnId="{44FDDEF7-F606-479B-9324-A475BF6291DD}">
      <dgm:prSet/>
      <dgm:spPr/>
      <dgm:t>
        <a:bodyPr/>
        <a:lstStyle/>
        <a:p>
          <a:endParaRPr lang="en-US"/>
        </a:p>
      </dgm:t>
    </dgm:pt>
    <dgm:pt modelId="{4324CF22-E824-4B79-88DE-09FD4F7EE691}" type="pres">
      <dgm:prSet presAssocID="{85FE85B6-A4D8-493A-9512-7179F26402DD}" presName="root" presStyleCnt="0">
        <dgm:presLayoutVars>
          <dgm:dir/>
          <dgm:resizeHandles val="exact"/>
        </dgm:presLayoutVars>
      </dgm:prSet>
      <dgm:spPr/>
    </dgm:pt>
    <dgm:pt modelId="{C6ABAA09-C16F-4339-BAE6-64A57C53FCCA}" type="pres">
      <dgm:prSet presAssocID="{51D2AEBB-8716-4298-A718-442CD6603E09}" presName="compNode" presStyleCnt="0"/>
      <dgm:spPr/>
    </dgm:pt>
    <dgm:pt modelId="{CA9A4EAF-30FD-441D-AEC2-0ECD6C42D6AF}" type="pres">
      <dgm:prSet presAssocID="{51D2AEBB-8716-4298-A718-442CD6603E09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4AFAE0FB-CE51-4FE5-BCE4-1603C7953069}" type="pres">
      <dgm:prSet presAssocID="{51D2AEBB-8716-4298-A718-442CD6603E0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CD0C2DB1-E453-4CD6-9897-8BE64CF46871}" type="pres">
      <dgm:prSet presAssocID="{51D2AEBB-8716-4298-A718-442CD6603E09}" presName="spaceRect" presStyleCnt="0"/>
      <dgm:spPr/>
    </dgm:pt>
    <dgm:pt modelId="{D030ED9D-B026-4662-9F68-CB38CD3475A5}" type="pres">
      <dgm:prSet presAssocID="{51D2AEBB-8716-4298-A718-442CD6603E09}" presName="textRect" presStyleLbl="revTx" presStyleIdx="0" presStyleCnt="2">
        <dgm:presLayoutVars>
          <dgm:chMax val="1"/>
          <dgm:chPref val="1"/>
        </dgm:presLayoutVars>
      </dgm:prSet>
      <dgm:spPr/>
    </dgm:pt>
    <dgm:pt modelId="{5F8E0F6F-FFFD-4012-9ADF-EE09EE501685}" type="pres">
      <dgm:prSet presAssocID="{48542A9A-5F92-4321-9AE8-77D6128040E1}" presName="sibTrans" presStyleCnt="0"/>
      <dgm:spPr/>
    </dgm:pt>
    <dgm:pt modelId="{5B7938D7-0C21-4D86-AE90-44BCD9B44FC6}" type="pres">
      <dgm:prSet presAssocID="{E786A463-A97E-4D5E-AC84-28FEA19CFF1D}" presName="compNode" presStyleCnt="0"/>
      <dgm:spPr/>
    </dgm:pt>
    <dgm:pt modelId="{E5320C08-0A83-431A-9C99-C4B9F9C2D376}" type="pres">
      <dgm:prSet presAssocID="{E786A463-A97E-4D5E-AC84-28FEA19CFF1D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212E8183-3A1E-435B-8537-13C9A5463A46}" type="pres">
      <dgm:prSet presAssocID="{E786A463-A97E-4D5E-AC84-28FEA19CFF1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C12896EA-B25B-4092-AA52-236C030CFF12}" type="pres">
      <dgm:prSet presAssocID="{E786A463-A97E-4D5E-AC84-28FEA19CFF1D}" presName="spaceRect" presStyleCnt="0"/>
      <dgm:spPr/>
    </dgm:pt>
    <dgm:pt modelId="{57A73E5E-7D4D-4AD5-8BD7-460D4C4F58FB}" type="pres">
      <dgm:prSet presAssocID="{E786A463-A97E-4D5E-AC84-28FEA19CFF1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2375802-DE16-4C28-9717-724CA3B3F38E}" type="presOf" srcId="{85FE85B6-A4D8-493A-9512-7179F26402DD}" destId="{4324CF22-E824-4B79-88DE-09FD4F7EE691}" srcOrd="0" destOrd="0" presId="urn:microsoft.com/office/officeart/2018/5/layout/IconLeafLabelList"/>
    <dgm:cxn modelId="{2831DA4E-A5D3-42A9-90D5-9DB005CE0E76}" srcId="{85FE85B6-A4D8-493A-9512-7179F26402DD}" destId="{51D2AEBB-8716-4298-A718-442CD6603E09}" srcOrd="0" destOrd="0" parTransId="{46C20E7F-2F45-4E90-BACA-9A7E6EC7467C}" sibTransId="{48542A9A-5F92-4321-9AE8-77D6128040E1}"/>
    <dgm:cxn modelId="{548D6182-45C2-4E01-B2FE-64C93F087AFA}" type="presOf" srcId="{51D2AEBB-8716-4298-A718-442CD6603E09}" destId="{D030ED9D-B026-4662-9F68-CB38CD3475A5}" srcOrd="0" destOrd="0" presId="urn:microsoft.com/office/officeart/2018/5/layout/IconLeafLabelList"/>
    <dgm:cxn modelId="{08BFC6C4-B41C-4FFE-8E4C-3781F7CC2C09}" type="presOf" srcId="{E786A463-A97E-4D5E-AC84-28FEA19CFF1D}" destId="{57A73E5E-7D4D-4AD5-8BD7-460D4C4F58FB}" srcOrd="0" destOrd="0" presId="urn:microsoft.com/office/officeart/2018/5/layout/IconLeafLabelList"/>
    <dgm:cxn modelId="{44FDDEF7-F606-479B-9324-A475BF6291DD}" srcId="{85FE85B6-A4D8-493A-9512-7179F26402DD}" destId="{E786A463-A97E-4D5E-AC84-28FEA19CFF1D}" srcOrd="1" destOrd="0" parTransId="{E2015939-1AB4-4F17-B29F-63BCC886BBB0}" sibTransId="{18AE04D5-7851-45CB-B925-9774023AE209}"/>
    <dgm:cxn modelId="{EAAFEB3A-6604-45AD-B033-9D92178ED43D}" type="presParOf" srcId="{4324CF22-E824-4B79-88DE-09FD4F7EE691}" destId="{C6ABAA09-C16F-4339-BAE6-64A57C53FCCA}" srcOrd="0" destOrd="0" presId="urn:microsoft.com/office/officeart/2018/5/layout/IconLeafLabelList"/>
    <dgm:cxn modelId="{189156BB-C1E1-4580-8CDE-86E7628F515C}" type="presParOf" srcId="{C6ABAA09-C16F-4339-BAE6-64A57C53FCCA}" destId="{CA9A4EAF-30FD-441D-AEC2-0ECD6C42D6AF}" srcOrd="0" destOrd="0" presId="urn:microsoft.com/office/officeart/2018/5/layout/IconLeafLabelList"/>
    <dgm:cxn modelId="{C41C5B4B-34BB-40E4-83CA-354B0C8177D7}" type="presParOf" srcId="{C6ABAA09-C16F-4339-BAE6-64A57C53FCCA}" destId="{4AFAE0FB-CE51-4FE5-BCE4-1603C7953069}" srcOrd="1" destOrd="0" presId="urn:microsoft.com/office/officeart/2018/5/layout/IconLeafLabelList"/>
    <dgm:cxn modelId="{FF360C79-C04F-430B-94E0-F8CC55319CFC}" type="presParOf" srcId="{C6ABAA09-C16F-4339-BAE6-64A57C53FCCA}" destId="{CD0C2DB1-E453-4CD6-9897-8BE64CF46871}" srcOrd="2" destOrd="0" presId="urn:microsoft.com/office/officeart/2018/5/layout/IconLeafLabelList"/>
    <dgm:cxn modelId="{1993F4D2-9B5A-465C-81A4-02A537D8CEB0}" type="presParOf" srcId="{C6ABAA09-C16F-4339-BAE6-64A57C53FCCA}" destId="{D030ED9D-B026-4662-9F68-CB38CD3475A5}" srcOrd="3" destOrd="0" presId="urn:microsoft.com/office/officeart/2018/5/layout/IconLeafLabelList"/>
    <dgm:cxn modelId="{E2F643BE-77BA-4FF0-B09E-81518C3DBE0C}" type="presParOf" srcId="{4324CF22-E824-4B79-88DE-09FD4F7EE691}" destId="{5F8E0F6F-FFFD-4012-9ADF-EE09EE501685}" srcOrd="1" destOrd="0" presId="urn:microsoft.com/office/officeart/2018/5/layout/IconLeafLabelList"/>
    <dgm:cxn modelId="{DACD22F5-B0DD-4D65-96AF-D9A373D602AF}" type="presParOf" srcId="{4324CF22-E824-4B79-88DE-09FD4F7EE691}" destId="{5B7938D7-0C21-4D86-AE90-44BCD9B44FC6}" srcOrd="2" destOrd="0" presId="urn:microsoft.com/office/officeart/2018/5/layout/IconLeafLabelList"/>
    <dgm:cxn modelId="{7D3BE854-6B77-4636-B8E4-03E718A83B02}" type="presParOf" srcId="{5B7938D7-0C21-4D86-AE90-44BCD9B44FC6}" destId="{E5320C08-0A83-431A-9C99-C4B9F9C2D376}" srcOrd="0" destOrd="0" presId="urn:microsoft.com/office/officeart/2018/5/layout/IconLeafLabelList"/>
    <dgm:cxn modelId="{DEDA1FA3-6645-4AA2-9B9A-8C742F87DD01}" type="presParOf" srcId="{5B7938D7-0C21-4D86-AE90-44BCD9B44FC6}" destId="{212E8183-3A1E-435B-8537-13C9A5463A46}" srcOrd="1" destOrd="0" presId="urn:microsoft.com/office/officeart/2018/5/layout/IconLeafLabelList"/>
    <dgm:cxn modelId="{9B1350D3-4D60-4A11-AAF4-5FF6FD4E6D58}" type="presParOf" srcId="{5B7938D7-0C21-4D86-AE90-44BCD9B44FC6}" destId="{C12896EA-B25B-4092-AA52-236C030CFF12}" srcOrd="2" destOrd="0" presId="urn:microsoft.com/office/officeart/2018/5/layout/IconLeafLabelList"/>
    <dgm:cxn modelId="{B94CCA3D-7C3F-4A1B-AB09-02974641DD0B}" type="presParOf" srcId="{5B7938D7-0C21-4D86-AE90-44BCD9B44FC6}" destId="{57A73E5E-7D4D-4AD5-8BD7-460D4C4F58F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FE85B6-A4D8-493A-9512-7179F26402D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51D2AEBB-8716-4298-A718-442CD6603E09}">
      <dgm:prSet/>
      <dgm:spPr/>
      <dgm:t>
        <a:bodyPr/>
        <a:lstStyle/>
        <a:p>
          <a:pPr>
            <a:defRPr cap="all"/>
          </a:pPr>
          <a:r>
            <a:rPr lang="es-EC" cap="none" spc="-10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Capital </a:t>
          </a:r>
          <a:r>
            <a:rPr lang="es-EC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de riesgo </a:t>
          </a:r>
          <a:r>
            <a:rPr lang="es-EC" cap="none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es </a:t>
          </a:r>
          <a:r>
            <a:rPr lang="es-EC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una </a:t>
          </a:r>
          <a:r>
            <a:rPr lang="es-EC" cap="none" spc="-1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forma </a:t>
          </a:r>
          <a:r>
            <a:rPr lang="es-EC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que  </a:t>
          </a:r>
          <a:r>
            <a:rPr lang="es-EC" cap="none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tienen </a:t>
          </a:r>
          <a:r>
            <a:rPr lang="es-EC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los </a:t>
          </a:r>
          <a:r>
            <a:rPr lang="es-EC" cap="none" spc="-1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inversionistas para </a:t>
          </a:r>
          <a:r>
            <a:rPr lang="es-EC" cap="none" spc="-10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ayudar </a:t>
          </a:r>
          <a:r>
            <a:rPr lang="es-EC" cap="none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a  </a:t>
          </a:r>
          <a:r>
            <a:rPr lang="es-EC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financiar </a:t>
          </a:r>
          <a:r>
            <a:rPr lang="es-EC" cap="none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a las </a:t>
          </a:r>
          <a:r>
            <a:rPr lang="es-EC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empresas que </a:t>
          </a:r>
          <a:r>
            <a:rPr lang="es-EC" cap="none" spc="-10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están  </a:t>
          </a:r>
          <a:r>
            <a:rPr lang="es-EC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naciendo.</a:t>
          </a:r>
          <a:endParaRPr lang="en-US" cap="none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6C20E7F-2F45-4E90-BACA-9A7E6EC7467C}" type="parTrans" cxnId="{2831DA4E-A5D3-42A9-90D5-9DB005CE0E76}">
      <dgm:prSet/>
      <dgm:spPr/>
      <dgm:t>
        <a:bodyPr/>
        <a:lstStyle/>
        <a:p>
          <a:endParaRPr lang="en-US"/>
        </a:p>
      </dgm:t>
    </dgm:pt>
    <dgm:pt modelId="{48542A9A-5F92-4321-9AE8-77D6128040E1}" type="sibTrans" cxnId="{2831DA4E-A5D3-42A9-90D5-9DB005CE0E76}">
      <dgm:prSet/>
      <dgm:spPr/>
      <dgm:t>
        <a:bodyPr/>
        <a:lstStyle/>
        <a:p>
          <a:endParaRPr lang="en-US"/>
        </a:p>
      </dgm:t>
    </dgm:pt>
    <dgm:pt modelId="{E786A463-A97E-4D5E-AC84-28FEA19CFF1D}">
      <dgm:prSet/>
      <dgm:spPr/>
      <dgm:t>
        <a:bodyPr/>
        <a:lstStyle/>
        <a:p>
          <a:pPr>
            <a:defRPr cap="all"/>
          </a:pPr>
          <a:r>
            <a:rPr lang="es-EC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Se </a:t>
          </a:r>
          <a:r>
            <a:rPr lang="es-EC" cap="none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lo </a:t>
          </a:r>
          <a:r>
            <a:rPr lang="es-EC" cap="none" spc="-10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realiza </a:t>
          </a:r>
          <a:r>
            <a:rPr lang="es-EC" cap="none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a </a:t>
          </a:r>
          <a:r>
            <a:rPr lang="es-EC" cap="none" spc="-20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través </a:t>
          </a:r>
          <a:r>
            <a:rPr lang="es-EC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de </a:t>
          </a:r>
          <a:r>
            <a:rPr lang="es-EC" cap="none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la </a:t>
          </a:r>
          <a:r>
            <a:rPr lang="es-EC" cap="none" spc="-1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compra</a:t>
          </a:r>
          <a:r>
            <a:rPr lang="es-EC" cap="none" spc="-90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 </a:t>
          </a:r>
          <a:r>
            <a:rPr lang="es-EC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de</a:t>
          </a:r>
          <a:r>
            <a:rPr lang="es-EC" cap="none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 acciones </a:t>
          </a:r>
          <a:r>
            <a:rPr lang="es-EC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del </a:t>
          </a:r>
          <a:r>
            <a:rPr lang="es-EC" cap="none" spc="-10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capital</a:t>
          </a:r>
          <a:r>
            <a:rPr lang="es-EC" cap="none" spc="-50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 </a:t>
          </a:r>
          <a:r>
            <a:rPr lang="es-EC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social.</a:t>
          </a:r>
          <a:endParaRPr lang="en-US" cap="none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2015939-1AB4-4F17-B29F-63BCC886BBB0}" type="parTrans" cxnId="{44FDDEF7-F606-479B-9324-A475BF6291DD}">
      <dgm:prSet/>
      <dgm:spPr/>
      <dgm:t>
        <a:bodyPr/>
        <a:lstStyle/>
        <a:p>
          <a:endParaRPr lang="en-US"/>
        </a:p>
      </dgm:t>
    </dgm:pt>
    <dgm:pt modelId="{18AE04D5-7851-45CB-B925-9774023AE209}" type="sibTrans" cxnId="{44FDDEF7-F606-479B-9324-A475BF6291DD}">
      <dgm:prSet/>
      <dgm:spPr/>
      <dgm:t>
        <a:bodyPr/>
        <a:lstStyle/>
        <a:p>
          <a:endParaRPr lang="en-US"/>
        </a:p>
      </dgm:t>
    </dgm:pt>
    <dgm:pt modelId="{4324CF22-E824-4B79-88DE-09FD4F7EE691}" type="pres">
      <dgm:prSet presAssocID="{85FE85B6-A4D8-493A-9512-7179F26402DD}" presName="root" presStyleCnt="0">
        <dgm:presLayoutVars>
          <dgm:dir/>
          <dgm:resizeHandles val="exact"/>
        </dgm:presLayoutVars>
      </dgm:prSet>
      <dgm:spPr/>
    </dgm:pt>
    <dgm:pt modelId="{C6ABAA09-C16F-4339-BAE6-64A57C53FCCA}" type="pres">
      <dgm:prSet presAssocID="{51D2AEBB-8716-4298-A718-442CD6603E09}" presName="compNode" presStyleCnt="0"/>
      <dgm:spPr/>
    </dgm:pt>
    <dgm:pt modelId="{CA9A4EAF-30FD-441D-AEC2-0ECD6C42D6AF}" type="pres">
      <dgm:prSet presAssocID="{51D2AEBB-8716-4298-A718-442CD6603E09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4AFAE0FB-CE51-4FE5-BCE4-1603C7953069}" type="pres">
      <dgm:prSet presAssocID="{51D2AEBB-8716-4298-A718-442CD6603E0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CD0C2DB1-E453-4CD6-9897-8BE64CF46871}" type="pres">
      <dgm:prSet presAssocID="{51D2AEBB-8716-4298-A718-442CD6603E09}" presName="spaceRect" presStyleCnt="0"/>
      <dgm:spPr/>
    </dgm:pt>
    <dgm:pt modelId="{D030ED9D-B026-4662-9F68-CB38CD3475A5}" type="pres">
      <dgm:prSet presAssocID="{51D2AEBB-8716-4298-A718-442CD6603E09}" presName="textRect" presStyleLbl="revTx" presStyleIdx="0" presStyleCnt="2">
        <dgm:presLayoutVars>
          <dgm:chMax val="1"/>
          <dgm:chPref val="1"/>
        </dgm:presLayoutVars>
      </dgm:prSet>
      <dgm:spPr/>
    </dgm:pt>
    <dgm:pt modelId="{5F8E0F6F-FFFD-4012-9ADF-EE09EE501685}" type="pres">
      <dgm:prSet presAssocID="{48542A9A-5F92-4321-9AE8-77D6128040E1}" presName="sibTrans" presStyleCnt="0"/>
      <dgm:spPr/>
    </dgm:pt>
    <dgm:pt modelId="{5B7938D7-0C21-4D86-AE90-44BCD9B44FC6}" type="pres">
      <dgm:prSet presAssocID="{E786A463-A97E-4D5E-AC84-28FEA19CFF1D}" presName="compNode" presStyleCnt="0"/>
      <dgm:spPr/>
    </dgm:pt>
    <dgm:pt modelId="{E5320C08-0A83-431A-9C99-C4B9F9C2D376}" type="pres">
      <dgm:prSet presAssocID="{E786A463-A97E-4D5E-AC84-28FEA19CFF1D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212E8183-3A1E-435B-8537-13C9A5463A46}" type="pres">
      <dgm:prSet presAssocID="{E786A463-A97E-4D5E-AC84-28FEA19CFF1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C12896EA-B25B-4092-AA52-236C030CFF12}" type="pres">
      <dgm:prSet presAssocID="{E786A463-A97E-4D5E-AC84-28FEA19CFF1D}" presName="spaceRect" presStyleCnt="0"/>
      <dgm:spPr/>
    </dgm:pt>
    <dgm:pt modelId="{57A73E5E-7D4D-4AD5-8BD7-460D4C4F58FB}" type="pres">
      <dgm:prSet presAssocID="{E786A463-A97E-4D5E-AC84-28FEA19CFF1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2375802-DE16-4C28-9717-724CA3B3F38E}" type="presOf" srcId="{85FE85B6-A4D8-493A-9512-7179F26402DD}" destId="{4324CF22-E824-4B79-88DE-09FD4F7EE691}" srcOrd="0" destOrd="0" presId="urn:microsoft.com/office/officeart/2018/5/layout/IconLeafLabelList"/>
    <dgm:cxn modelId="{2831DA4E-A5D3-42A9-90D5-9DB005CE0E76}" srcId="{85FE85B6-A4D8-493A-9512-7179F26402DD}" destId="{51D2AEBB-8716-4298-A718-442CD6603E09}" srcOrd="0" destOrd="0" parTransId="{46C20E7F-2F45-4E90-BACA-9A7E6EC7467C}" sibTransId="{48542A9A-5F92-4321-9AE8-77D6128040E1}"/>
    <dgm:cxn modelId="{548D6182-45C2-4E01-B2FE-64C93F087AFA}" type="presOf" srcId="{51D2AEBB-8716-4298-A718-442CD6603E09}" destId="{D030ED9D-B026-4662-9F68-CB38CD3475A5}" srcOrd="0" destOrd="0" presId="urn:microsoft.com/office/officeart/2018/5/layout/IconLeafLabelList"/>
    <dgm:cxn modelId="{08BFC6C4-B41C-4FFE-8E4C-3781F7CC2C09}" type="presOf" srcId="{E786A463-A97E-4D5E-AC84-28FEA19CFF1D}" destId="{57A73E5E-7D4D-4AD5-8BD7-460D4C4F58FB}" srcOrd="0" destOrd="0" presId="urn:microsoft.com/office/officeart/2018/5/layout/IconLeafLabelList"/>
    <dgm:cxn modelId="{44FDDEF7-F606-479B-9324-A475BF6291DD}" srcId="{85FE85B6-A4D8-493A-9512-7179F26402DD}" destId="{E786A463-A97E-4D5E-AC84-28FEA19CFF1D}" srcOrd="1" destOrd="0" parTransId="{E2015939-1AB4-4F17-B29F-63BCC886BBB0}" sibTransId="{18AE04D5-7851-45CB-B925-9774023AE209}"/>
    <dgm:cxn modelId="{EAAFEB3A-6604-45AD-B033-9D92178ED43D}" type="presParOf" srcId="{4324CF22-E824-4B79-88DE-09FD4F7EE691}" destId="{C6ABAA09-C16F-4339-BAE6-64A57C53FCCA}" srcOrd="0" destOrd="0" presId="urn:microsoft.com/office/officeart/2018/5/layout/IconLeafLabelList"/>
    <dgm:cxn modelId="{189156BB-C1E1-4580-8CDE-86E7628F515C}" type="presParOf" srcId="{C6ABAA09-C16F-4339-BAE6-64A57C53FCCA}" destId="{CA9A4EAF-30FD-441D-AEC2-0ECD6C42D6AF}" srcOrd="0" destOrd="0" presId="urn:microsoft.com/office/officeart/2018/5/layout/IconLeafLabelList"/>
    <dgm:cxn modelId="{C41C5B4B-34BB-40E4-83CA-354B0C8177D7}" type="presParOf" srcId="{C6ABAA09-C16F-4339-BAE6-64A57C53FCCA}" destId="{4AFAE0FB-CE51-4FE5-BCE4-1603C7953069}" srcOrd="1" destOrd="0" presId="urn:microsoft.com/office/officeart/2018/5/layout/IconLeafLabelList"/>
    <dgm:cxn modelId="{FF360C79-C04F-430B-94E0-F8CC55319CFC}" type="presParOf" srcId="{C6ABAA09-C16F-4339-BAE6-64A57C53FCCA}" destId="{CD0C2DB1-E453-4CD6-9897-8BE64CF46871}" srcOrd="2" destOrd="0" presId="urn:microsoft.com/office/officeart/2018/5/layout/IconLeafLabelList"/>
    <dgm:cxn modelId="{1993F4D2-9B5A-465C-81A4-02A537D8CEB0}" type="presParOf" srcId="{C6ABAA09-C16F-4339-BAE6-64A57C53FCCA}" destId="{D030ED9D-B026-4662-9F68-CB38CD3475A5}" srcOrd="3" destOrd="0" presId="urn:microsoft.com/office/officeart/2018/5/layout/IconLeafLabelList"/>
    <dgm:cxn modelId="{E2F643BE-77BA-4FF0-B09E-81518C3DBE0C}" type="presParOf" srcId="{4324CF22-E824-4B79-88DE-09FD4F7EE691}" destId="{5F8E0F6F-FFFD-4012-9ADF-EE09EE501685}" srcOrd="1" destOrd="0" presId="urn:microsoft.com/office/officeart/2018/5/layout/IconLeafLabelList"/>
    <dgm:cxn modelId="{DACD22F5-B0DD-4D65-96AF-D9A373D602AF}" type="presParOf" srcId="{4324CF22-E824-4B79-88DE-09FD4F7EE691}" destId="{5B7938D7-0C21-4D86-AE90-44BCD9B44FC6}" srcOrd="2" destOrd="0" presId="urn:microsoft.com/office/officeart/2018/5/layout/IconLeafLabelList"/>
    <dgm:cxn modelId="{7D3BE854-6B77-4636-B8E4-03E718A83B02}" type="presParOf" srcId="{5B7938D7-0C21-4D86-AE90-44BCD9B44FC6}" destId="{E5320C08-0A83-431A-9C99-C4B9F9C2D376}" srcOrd="0" destOrd="0" presId="urn:microsoft.com/office/officeart/2018/5/layout/IconLeafLabelList"/>
    <dgm:cxn modelId="{DEDA1FA3-6645-4AA2-9B9A-8C742F87DD01}" type="presParOf" srcId="{5B7938D7-0C21-4D86-AE90-44BCD9B44FC6}" destId="{212E8183-3A1E-435B-8537-13C9A5463A46}" srcOrd="1" destOrd="0" presId="urn:microsoft.com/office/officeart/2018/5/layout/IconLeafLabelList"/>
    <dgm:cxn modelId="{9B1350D3-4D60-4A11-AAF4-5FF6FD4E6D58}" type="presParOf" srcId="{5B7938D7-0C21-4D86-AE90-44BCD9B44FC6}" destId="{C12896EA-B25B-4092-AA52-236C030CFF12}" srcOrd="2" destOrd="0" presId="urn:microsoft.com/office/officeart/2018/5/layout/IconLeafLabelList"/>
    <dgm:cxn modelId="{B94CCA3D-7C3F-4A1B-AB09-02974641DD0B}" type="presParOf" srcId="{5B7938D7-0C21-4D86-AE90-44BCD9B44FC6}" destId="{57A73E5E-7D4D-4AD5-8BD7-460D4C4F58F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A4EAF-30FD-441D-AEC2-0ECD6C42D6AF}">
      <dsp:nvSpPr>
        <dsp:cNvPr id="0" name=""/>
        <dsp:cNvSpPr/>
      </dsp:nvSpPr>
      <dsp:spPr>
        <a:xfrm>
          <a:off x="2437421" y="2980"/>
          <a:ext cx="1441125" cy="1441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AE0FB-CE51-4FE5-BCE4-1603C7953069}">
      <dsp:nvSpPr>
        <dsp:cNvPr id="0" name=""/>
        <dsp:cNvSpPr/>
      </dsp:nvSpPr>
      <dsp:spPr>
        <a:xfrm>
          <a:off x="2744546" y="310105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0ED9D-B026-4662-9F68-CB38CD3475A5}">
      <dsp:nvSpPr>
        <dsp:cNvPr id="0" name=""/>
        <dsp:cNvSpPr/>
      </dsp:nvSpPr>
      <dsp:spPr>
        <a:xfrm>
          <a:off x="1976733" y="1892981"/>
          <a:ext cx="2362500" cy="118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Esta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inversión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se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realiza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normalmente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para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obtener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un 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porcentaje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de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acciones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, y por tanto, para pasar a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formar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parte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de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dicha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empresa</a:t>
          </a:r>
          <a:r>
            <a:rPr lang="es-E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. </a:t>
          </a:r>
          <a:endParaRPr lang="en-US" sz="1400" kern="1200" cap="none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1976733" y="1892981"/>
        <a:ext cx="2362500" cy="1181250"/>
      </dsp:txXfrm>
    </dsp:sp>
    <dsp:sp modelId="{E5320C08-0A83-431A-9C99-C4B9F9C2D376}">
      <dsp:nvSpPr>
        <dsp:cNvPr id="0" name=""/>
        <dsp:cNvSpPr/>
      </dsp:nvSpPr>
      <dsp:spPr>
        <a:xfrm>
          <a:off x="5213358" y="2980"/>
          <a:ext cx="1441125" cy="1441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E8183-3A1E-435B-8537-13C9A5463A46}">
      <dsp:nvSpPr>
        <dsp:cNvPr id="0" name=""/>
        <dsp:cNvSpPr/>
      </dsp:nvSpPr>
      <dsp:spPr>
        <a:xfrm>
          <a:off x="5520483" y="310105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73E5E-7D4D-4AD5-8BD7-460D4C4F58FB}">
      <dsp:nvSpPr>
        <dsp:cNvPr id="0" name=""/>
        <dsp:cNvSpPr/>
      </dsp:nvSpPr>
      <dsp:spPr>
        <a:xfrm>
          <a:off x="4752671" y="1892981"/>
          <a:ext cx="2362500" cy="118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Hay que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tener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claro el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trasfondo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del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ángel</a:t>
          </a:r>
          <a:r>
            <a:rPr lang="es-E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inversionista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y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definir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muy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bien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su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papel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en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 la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empresa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una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vez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acordada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 la </a:t>
          </a:r>
          <a:r>
            <a:rPr lang="en-US" sz="1400" kern="1200" cap="none" dirty="0" err="1">
              <a:solidFill>
                <a:schemeClr val="tx1"/>
              </a:solidFill>
              <a:latin typeface="Century Gothic" panose="020B0502020202020204" pitchFamily="34" charset="0"/>
            </a:rPr>
            <a:t>inversión</a:t>
          </a:r>
          <a:r>
            <a:rPr lang="en-US" sz="1400" kern="1200" cap="none" dirty="0">
              <a:solidFill>
                <a:schemeClr val="tx1"/>
              </a:solidFill>
              <a:latin typeface="Century Gothic" panose="020B0502020202020204" pitchFamily="34" charset="0"/>
            </a:rPr>
            <a:t>.</a:t>
          </a:r>
        </a:p>
      </dsp:txBody>
      <dsp:txXfrm>
        <a:off x="4752671" y="1892981"/>
        <a:ext cx="2362500" cy="1181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A4EAF-30FD-441D-AEC2-0ECD6C42D6AF}">
      <dsp:nvSpPr>
        <dsp:cNvPr id="0" name=""/>
        <dsp:cNvSpPr/>
      </dsp:nvSpPr>
      <dsp:spPr>
        <a:xfrm>
          <a:off x="2210015" y="5960"/>
          <a:ext cx="1509750" cy="1509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AE0FB-CE51-4FE5-BCE4-1603C7953069}">
      <dsp:nvSpPr>
        <dsp:cNvPr id="0" name=""/>
        <dsp:cNvSpPr/>
      </dsp:nvSpPr>
      <dsp:spPr>
        <a:xfrm>
          <a:off x="2531765" y="327710"/>
          <a:ext cx="866250" cy="866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0ED9D-B026-4662-9F68-CB38CD3475A5}">
      <dsp:nvSpPr>
        <dsp:cNvPr id="0" name=""/>
        <dsp:cNvSpPr/>
      </dsp:nvSpPr>
      <dsp:spPr>
        <a:xfrm>
          <a:off x="1727390" y="1985960"/>
          <a:ext cx="24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C" sz="1200" kern="1200" cap="none" spc="-10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Capital </a:t>
          </a:r>
          <a:r>
            <a:rPr lang="es-EC" sz="1200" kern="1200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de riesgo </a:t>
          </a:r>
          <a:r>
            <a:rPr lang="es-EC" sz="1200" kern="1200" cap="none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es </a:t>
          </a:r>
          <a:r>
            <a:rPr lang="es-EC" sz="1200" kern="1200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una </a:t>
          </a:r>
          <a:r>
            <a:rPr lang="es-EC" sz="1200" kern="1200" cap="none" spc="-1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forma </a:t>
          </a:r>
          <a:r>
            <a:rPr lang="es-EC" sz="1200" kern="1200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que  </a:t>
          </a:r>
          <a:r>
            <a:rPr lang="es-EC" sz="1200" kern="1200" cap="none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tienen </a:t>
          </a:r>
          <a:r>
            <a:rPr lang="es-EC" sz="1200" kern="1200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los </a:t>
          </a:r>
          <a:r>
            <a:rPr lang="es-EC" sz="1200" kern="1200" cap="none" spc="-1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inversionistas para </a:t>
          </a:r>
          <a:r>
            <a:rPr lang="es-EC" sz="1200" kern="1200" cap="none" spc="-10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ayudar </a:t>
          </a:r>
          <a:r>
            <a:rPr lang="es-EC" sz="1200" kern="1200" cap="none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a  </a:t>
          </a:r>
          <a:r>
            <a:rPr lang="es-EC" sz="1200" kern="1200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financiar </a:t>
          </a:r>
          <a:r>
            <a:rPr lang="es-EC" sz="1200" kern="1200" cap="none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a las </a:t>
          </a:r>
          <a:r>
            <a:rPr lang="es-EC" sz="1200" kern="1200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empresas que </a:t>
          </a:r>
          <a:r>
            <a:rPr lang="es-EC" sz="1200" kern="1200" cap="none" spc="-10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están  </a:t>
          </a:r>
          <a:r>
            <a:rPr lang="es-EC" sz="1200" kern="1200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naciendo.</a:t>
          </a:r>
          <a:endParaRPr lang="en-US" sz="1200" kern="1200" cap="none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1727390" y="1985960"/>
        <a:ext cx="2475000" cy="720000"/>
      </dsp:txXfrm>
    </dsp:sp>
    <dsp:sp modelId="{E5320C08-0A83-431A-9C99-C4B9F9C2D376}">
      <dsp:nvSpPr>
        <dsp:cNvPr id="0" name=""/>
        <dsp:cNvSpPr/>
      </dsp:nvSpPr>
      <dsp:spPr>
        <a:xfrm>
          <a:off x="5118140" y="5960"/>
          <a:ext cx="1509750" cy="1509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1472925"/>
            <a:satOff val="4098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E8183-3A1E-435B-8537-13C9A5463A46}">
      <dsp:nvSpPr>
        <dsp:cNvPr id="0" name=""/>
        <dsp:cNvSpPr/>
      </dsp:nvSpPr>
      <dsp:spPr>
        <a:xfrm>
          <a:off x="5439890" y="327710"/>
          <a:ext cx="866250" cy="866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73E5E-7D4D-4AD5-8BD7-460D4C4F58FB}">
      <dsp:nvSpPr>
        <dsp:cNvPr id="0" name=""/>
        <dsp:cNvSpPr/>
      </dsp:nvSpPr>
      <dsp:spPr>
        <a:xfrm>
          <a:off x="4635515" y="1985960"/>
          <a:ext cx="24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C" sz="1200" kern="1200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Se </a:t>
          </a:r>
          <a:r>
            <a:rPr lang="es-EC" sz="1200" kern="1200" cap="none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lo </a:t>
          </a:r>
          <a:r>
            <a:rPr lang="es-EC" sz="1200" kern="1200" cap="none" spc="-10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realiza </a:t>
          </a:r>
          <a:r>
            <a:rPr lang="es-EC" sz="1200" kern="1200" cap="none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a </a:t>
          </a:r>
          <a:r>
            <a:rPr lang="es-EC" sz="1200" kern="1200" cap="none" spc="-20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través </a:t>
          </a:r>
          <a:r>
            <a:rPr lang="es-EC" sz="1200" kern="1200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de </a:t>
          </a:r>
          <a:r>
            <a:rPr lang="es-EC" sz="1200" kern="1200" cap="none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la </a:t>
          </a:r>
          <a:r>
            <a:rPr lang="es-EC" sz="1200" kern="1200" cap="none" spc="-1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compra</a:t>
          </a:r>
          <a:r>
            <a:rPr lang="es-EC" sz="1200" kern="1200" cap="none" spc="-90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 </a:t>
          </a:r>
          <a:r>
            <a:rPr lang="es-EC" sz="1200" kern="1200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de</a:t>
          </a:r>
          <a:r>
            <a:rPr lang="es-EC" sz="1200" kern="1200" cap="none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 acciones </a:t>
          </a:r>
          <a:r>
            <a:rPr lang="es-EC" sz="1200" kern="1200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del </a:t>
          </a:r>
          <a:r>
            <a:rPr lang="es-EC" sz="1200" kern="1200" cap="none" spc="-10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capital</a:t>
          </a:r>
          <a:r>
            <a:rPr lang="es-EC" sz="1200" kern="1200" cap="none" spc="-50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 </a:t>
          </a:r>
          <a:r>
            <a:rPr lang="es-EC" sz="1200" kern="1200" cap="none" spc="-5" dirty="0">
              <a:solidFill>
                <a:schemeClr val="tx1"/>
              </a:solidFill>
              <a:latin typeface="Century Gothic" panose="020B0502020202020204" pitchFamily="34" charset="0"/>
              <a:cs typeface="Calibri"/>
            </a:rPr>
            <a:t>social.</a:t>
          </a:r>
          <a:endParaRPr lang="en-US" sz="1200" kern="1200" cap="none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635515" y="1985960"/>
        <a:ext cx="247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3B90B-F2AB-844A-82D5-0E90F39DB57F}" type="datetimeFigureOut">
              <a:rPr lang="es-EC" smtClean="0"/>
              <a:t>11/8/20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3403-9274-AD45-A3F8-926B81D72C9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86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3403-9274-AD45-A3F8-926B81D72C9C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7930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BA8D-09B4-4578-B23D-5466B35D5566}" type="slidenum">
              <a:rPr lang="es-EC" smtClean="0"/>
              <a:t>22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02159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BA8D-09B4-4578-B23D-5466B35D5566}" type="slidenum">
              <a:rPr lang="es-EC" smtClean="0"/>
              <a:t>23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1074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3403-9274-AD45-A3F8-926B81D72C9C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593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3403-9274-AD45-A3F8-926B81D72C9C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428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BA8D-09B4-4578-B23D-5466B35D5566}" type="slidenum">
              <a:rPr lang="es-EC" smtClean="0"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4715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BA8D-09B4-4578-B23D-5466B35D5566}" type="slidenum">
              <a:rPr lang="es-EC" smtClean="0"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60843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BA8D-09B4-4578-B23D-5466B35D5566}" type="slidenum">
              <a:rPr lang="es-EC" smtClean="0"/>
              <a:t>16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88505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BA8D-09B4-4578-B23D-5466B35D5566}" type="slidenum">
              <a:rPr lang="es-EC" smtClean="0"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25306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BA8D-09B4-4578-B23D-5466B35D5566}" type="slidenum">
              <a:rPr lang="es-EC" smtClean="0"/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46860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BA8D-09B4-4578-B23D-5466B35D5566}" type="slidenum">
              <a:rPr lang="es-EC" smtClean="0"/>
              <a:t>20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1353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771526"/>
            <a:ext cx="6858000" cy="186094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000" spc="563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8283"/>
            <a:ext cx="6858000" cy="107506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200" b="1" cap="all" spc="45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August 11,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9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August 11,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9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42900"/>
            <a:ext cx="1971675" cy="4289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42900"/>
            <a:ext cx="5800725" cy="4289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August 11,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5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1" y="594810"/>
            <a:ext cx="7680677" cy="9251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1" y="1586205"/>
            <a:ext cx="7680677" cy="2967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August 11,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2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698" y="1282304"/>
            <a:ext cx="7474889" cy="2139553"/>
          </a:xfrm>
        </p:spPr>
        <p:txBody>
          <a:bodyPr anchor="b">
            <a:normAutofit/>
          </a:bodyPr>
          <a:lstStyle>
            <a:lvl1pPr>
              <a:defRPr sz="3300" spc="56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5698" y="3732246"/>
            <a:ext cx="7474890" cy="834992"/>
          </a:xfrm>
        </p:spPr>
        <p:txBody>
          <a:bodyPr>
            <a:normAutofit/>
          </a:bodyPr>
          <a:lstStyle>
            <a:lvl1pPr marL="0" indent="0">
              <a:buNone/>
              <a:defRPr sz="900" spc="4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August 11,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4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41" y="342900"/>
            <a:ext cx="7732309" cy="92511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040" y="1497106"/>
            <a:ext cx="3731810" cy="31356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497106"/>
            <a:ext cx="3886200" cy="31356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August 11,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0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67" y="342900"/>
            <a:ext cx="7490174" cy="925116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6368" y="1260872"/>
            <a:ext cx="3471814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6368" y="1878806"/>
            <a:ext cx="347181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8612" y="1260872"/>
            <a:ext cx="3757929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8611" y="1878806"/>
            <a:ext cx="375793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August 11,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2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42900"/>
            <a:ext cx="7486649" cy="92511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August 11,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6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August 11,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2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67" y="342900"/>
            <a:ext cx="2949178" cy="14410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098" y="740569"/>
            <a:ext cx="4280443" cy="365521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067" y="2099389"/>
            <a:ext cx="2949178" cy="230235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August 11,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0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225" y="510851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6057" y="643813"/>
            <a:ext cx="4140484" cy="375197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4225" y="171100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August 11,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5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4800600"/>
            <a:ext cx="9144000" cy="342580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3028950" y="4800599"/>
            <a:ext cx="6115049" cy="342579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71250"/>
            <a:ext cx="7357782" cy="1244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714501"/>
            <a:ext cx="7357782" cy="28933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2583" y="4806877"/>
            <a:ext cx="2776794" cy="336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cap="all" spc="225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August 11,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371601" y="1434163"/>
            <a:ext cx="30861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2259" y="4806556"/>
            <a:ext cx="328989" cy="336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7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700" b="1" i="0" kern="1200" cap="all" spc="52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2.png"/><Relationship Id="rId4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5" Type="http://schemas.openxmlformats.org/officeDocument/2006/relationships/image" Target="../media/image2.png"/><Relationship Id="rId4" Type="http://schemas.openxmlformats.org/officeDocument/2006/relationships/image" Target="../media/image1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D6A12EA-9BA8-8B42-83E8-87F699ABD9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0" y="-897933"/>
            <a:ext cx="9198244" cy="6898683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185193" y="648683"/>
            <a:ext cx="6773613" cy="260046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4200" b="1" cap="all" spc="60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40ADC85-A7D2-D143-85BF-491800821F09}"/>
              </a:ext>
            </a:extLst>
          </p:cNvPr>
          <p:cNvSpPr txBox="1"/>
          <p:nvPr/>
        </p:nvSpPr>
        <p:spPr>
          <a:xfrm>
            <a:off x="652496" y="1711770"/>
            <a:ext cx="7839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>
                <a:latin typeface="Century Gothic" panose="020B0502020202020204" pitchFamily="34" charset="0"/>
              </a:rPr>
              <a:t>FUENTES DE FINANCIAMIENTO PARA EMPRENDEDORES EN ECUADOR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F70B2A0-4AD6-6345-8305-4A9601D53A23}"/>
              </a:ext>
            </a:extLst>
          </p:cNvPr>
          <p:cNvSpPr txBox="1"/>
          <p:nvPr/>
        </p:nvSpPr>
        <p:spPr>
          <a:xfrm>
            <a:off x="652497" y="4301731"/>
            <a:ext cx="78390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100" dirty="0">
                <a:latin typeface="Century Gothic" panose="020B0502020202020204" pitchFamily="34" charset="0"/>
              </a:rPr>
              <a:t>¡Bienvenidos!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D1E36D5-DAAD-B948-87C6-F8A32CE40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293" y="11960"/>
            <a:ext cx="1613112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6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B7AD0AF-1EF8-6B44-9C9E-1700212D3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099" y="1240497"/>
            <a:ext cx="2580409" cy="2580409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369D0380-2C7D-D648-8C63-E08CC5D55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66" y="849612"/>
            <a:ext cx="4080015" cy="2996694"/>
          </a:xfrm>
        </p:spPr>
        <p:txBody>
          <a:bodyPr>
            <a:noAutofit/>
          </a:bodyPr>
          <a:lstStyle/>
          <a:p>
            <a:pPr algn="ctr"/>
            <a:r>
              <a:rPr lang="es-ES" sz="4000" cap="none" spc="-4" dirty="0">
                <a:solidFill>
                  <a:schemeClr val="accent6"/>
                </a:solidFill>
                <a:latin typeface="Century Gothic" panose="020B0502020202020204" pitchFamily="34" charset="0"/>
                <a:cs typeface="Calibri"/>
              </a:rPr>
              <a:t>¿Qué </a:t>
            </a:r>
            <a:r>
              <a:rPr lang="es-ES" sz="4000" cap="none" spc="-11" dirty="0">
                <a:solidFill>
                  <a:schemeClr val="accent6"/>
                </a:solidFill>
                <a:latin typeface="Century Gothic" panose="020B0502020202020204" pitchFamily="34" charset="0"/>
                <a:cs typeface="Calibri"/>
              </a:rPr>
              <a:t>fuentes </a:t>
            </a:r>
            <a:r>
              <a:rPr lang="es-ES" sz="4000" cap="none" dirty="0">
                <a:solidFill>
                  <a:schemeClr val="accent6"/>
                </a:solidFill>
                <a:latin typeface="Century Gothic" panose="020B0502020202020204" pitchFamily="34" charset="0"/>
                <a:cs typeface="Calibri"/>
              </a:rPr>
              <a:t>de  </a:t>
            </a:r>
            <a:r>
              <a:rPr lang="es-ES" sz="4000" cap="none" spc="-8" dirty="0">
                <a:solidFill>
                  <a:schemeClr val="accent6"/>
                </a:solidFill>
                <a:latin typeface="Century Gothic" panose="020B0502020202020204" pitchFamily="34" charset="0"/>
                <a:cs typeface="Calibri"/>
              </a:rPr>
              <a:t>financiamiento  </a:t>
            </a:r>
            <a:r>
              <a:rPr lang="es-ES" sz="4000" cap="none" spc="-19" dirty="0">
                <a:solidFill>
                  <a:schemeClr val="accent6"/>
                </a:solidFill>
                <a:latin typeface="Century Gothic" panose="020B0502020202020204" pitchFamily="34" charset="0"/>
                <a:cs typeface="Calibri"/>
              </a:rPr>
              <a:t>existen </a:t>
            </a:r>
            <a:r>
              <a:rPr lang="es-ES" sz="4000" cap="none" dirty="0">
                <a:solidFill>
                  <a:schemeClr val="accent6"/>
                </a:solidFill>
                <a:latin typeface="Century Gothic" panose="020B0502020202020204" pitchFamily="34" charset="0"/>
                <a:cs typeface="Calibri"/>
              </a:rPr>
              <a:t>en Ecuador</a:t>
            </a:r>
            <a:r>
              <a:rPr lang="es-ES" sz="4000" cap="none" spc="-11" dirty="0">
                <a:solidFill>
                  <a:schemeClr val="accent6"/>
                </a:solidFill>
                <a:latin typeface="Century Gothic" panose="020B0502020202020204" pitchFamily="34" charset="0"/>
                <a:cs typeface="Calibri"/>
              </a:rPr>
              <a:t>?</a:t>
            </a:r>
            <a:endParaRPr lang="es-EC" sz="3600" cap="none" dirty="0">
              <a:solidFill>
                <a:schemeClr val="accent6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9082119-1845-3E4E-B94A-DF428985A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293" y="-740"/>
            <a:ext cx="1613112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8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235" y="284696"/>
            <a:ext cx="7309485" cy="425116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s-ES" spc="-8" dirty="0">
                <a:solidFill>
                  <a:schemeClr val="accent6"/>
                </a:solidFill>
                <a:latin typeface="Century Gothic" panose="020B0502020202020204" pitchFamily="34" charset="0"/>
              </a:rPr>
              <a:t>AHORROS PERSONALES</a:t>
            </a:r>
            <a:endParaRPr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6290" y="877933"/>
            <a:ext cx="5160644" cy="6865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105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8905" y="913546"/>
            <a:ext cx="4998029" cy="522803"/>
          </a:xfrm>
          <a:prstGeom prst="rect">
            <a:avLst/>
          </a:prstGeom>
        </p:spPr>
        <p:txBody>
          <a:bodyPr vert="horz" wrap="square" lIns="0" tIns="36671" rIns="0" bIns="0" rtlCol="0">
            <a:spAutoFit/>
          </a:bodyPr>
          <a:lstStyle/>
          <a:p>
            <a:pPr marL="9525" marR="3810">
              <a:lnSpc>
                <a:spcPts val="1980"/>
              </a:lnSpc>
              <a:spcBef>
                <a:spcPts val="289"/>
              </a:spcBef>
            </a:pPr>
            <a:r>
              <a:rPr sz="1300" dirty="0">
                <a:latin typeface="Century Gothic" panose="020B0502020202020204" pitchFamily="34" charset="0"/>
                <a:cs typeface="Calibri"/>
              </a:rPr>
              <a:t>Es la mejor </a:t>
            </a:r>
            <a:r>
              <a:rPr sz="1300" spc="-8" dirty="0">
                <a:latin typeface="Century Gothic" panose="020B0502020202020204" pitchFamily="34" charset="0"/>
                <a:cs typeface="Calibri"/>
              </a:rPr>
              <a:t>manera </a:t>
            </a:r>
            <a:r>
              <a:rPr sz="1300" spc="-4" dirty="0">
                <a:latin typeface="Century Gothic" panose="020B0502020202020204" pitchFamily="34" charset="0"/>
                <a:cs typeface="Calibri"/>
              </a:rPr>
              <a:t>de </a:t>
            </a:r>
            <a:r>
              <a:rPr sz="1300" spc="-8" dirty="0">
                <a:latin typeface="Century Gothic" panose="020B0502020202020204" pitchFamily="34" charset="0"/>
                <a:cs typeface="Calibri"/>
              </a:rPr>
              <a:t>sentirse tranquilo </a:t>
            </a:r>
            <a:r>
              <a:rPr sz="1300" dirty="0">
                <a:latin typeface="Century Gothic" panose="020B0502020202020204" pitchFamily="34" charset="0"/>
                <a:cs typeface="Calibri"/>
              </a:rPr>
              <a:t>y </a:t>
            </a:r>
            <a:r>
              <a:rPr sz="1300" spc="-4" dirty="0">
                <a:latin typeface="Century Gothic" panose="020B0502020202020204" pitchFamily="34" charset="0"/>
                <a:cs typeface="Calibri"/>
              </a:rPr>
              <a:t>sin  preocupaciones </a:t>
            </a:r>
            <a:r>
              <a:rPr sz="1300" spc="-8" dirty="0">
                <a:latin typeface="Century Gothic" panose="020B0502020202020204" pitchFamily="34" charset="0"/>
                <a:cs typeface="Calibri"/>
              </a:rPr>
              <a:t>sobre </a:t>
            </a:r>
            <a:r>
              <a:rPr sz="1300" dirty="0">
                <a:latin typeface="Century Gothic" panose="020B0502020202020204" pitchFamily="34" charset="0"/>
                <a:cs typeface="Calibri"/>
              </a:rPr>
              <a:t>la </a:t>
            </a:r>
            <a:r>
              <a:rPr sz="1300" spc="-8" dirty="0">
                <a:latin typeface="Century Gothic" panose="020B0502020202020204" pitchFamily="34" charset="0"/>
                <a:cs typeface="Calibri"/>
              </a:rPr>
              <a:t>urgencia </a:t>
            </a:r>
            <a:r>
              <a:rPr sz="1300" spc="-4" dirty="0">
                <a:latin typeface="Century Gothic" panose="020B0502020202020204" pitchFamily="34" charset="0"/>
                <a:cs typeface="Calibri"/>
              </a:rPr>
              <a:t>de </a:t>
            </a:r>
            <a:r>
              <a:rPr sz="1300" dirty="0" err="1">
                <a:latin typeface="Century Gothic" panose="020B0502020202020204" pitchFamily="34" charset="0"/>
                <a:cs typeface="Calibri"/>
              </a:rPr>
              <a:t>cubrir</a:t>
            </a:r>
            <a:r>
              <a:rPr sz="1300" spc="-15" dirty="0">
                <a:latin typeface="Century Gothic" panose="020B0502020202020204" pitchFamily="34" charset="0"/>
                <a:cs typeface="Calibri"/>
              </a:rPr>
              <a:t> </a:t>
            </a:r>
            <a:r>
              <a:rPr sz="1300" dirty="0">
                <a:latin typeface="Century Gothic" panose="020B0502020202020204" pitchFamily="34" charset="0"/>
                <a:cs typeface="Calibri"/>
              </a:rPr>
              <a:t>los</a:t>
            </a:r>
            <a:r>
              <a:rPr lang="es-ES" sz="1300" dirty="0">
                <a:latin typeface="Century Gothic" panose="020B0502020202020204" pitchFamily="34" charset="0"/>
                <a:cs typeface="Calibri"/>
              </a:rPr>
              <a:t> préstamos adquiridos.</a:t>
            </a:r>
            <a:endParaRPr sz="13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6290" y="1711952"/>
            <a:ext cx="5160644" cy="805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105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3526" y="2625734"/>
            <a:ext cx="5186170" cy="805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105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0764" y="3515205"/>
            <a:ext cx="5186170" cy="8046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105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9497" y="3551490"/>
            <a:ext cx="4895795" cy="522803"/>
          </a:xfrm>
          <a:prstGeom prst="rect">
            <a:avLst/>
          </a:prstGeom>
        </p:spPr>
        <p:txBody>
          <a:bodyPr vert="horz" wrap="square" lIns="0" tIns="36671" rIns="0" bIns="0" rtlCol="0">
            <a:spAutoFit/>
          </a:bodyPr>
          <a:lstStyle/>
          <a:p>
            <a:pPr marL="17145" marR="277654">
              <a:lnSpc>
                <a:spcPts val="1980"/>
              </a:lnSpc>
            </a:pPr>
            <a:r>
              <a:rPr sz="1300" spc="-8" dirty="0" err="1">
                <a:latin typeface="Century Gothic" panose="020B0502020202020204" pitchFamily="34" charset="0"/>
                <a:cs typeface="Calibri"/>
              </a:rPr>
              <a:t>Dependerá</a:t>
            </a:r>
            <a:r>
              <a:rPr sz="1300" spc="-8" dirty="0">
                <a:latin typeface="Century Gothic" panose="020B0502020202020204" pitchFamily="34" charset="0"/>
                <a:cs typeface="Calibri"/>
              </a:rPr>
              <a:t> </a:t>
            </a:r>
            <a:r>
              <a:rPr sz="1300" spc="-4" dirty="0">
                <a:latin typeface="Century Gothic" panose="020B0502020202020204" pitchFamily="34" charset="0"/>
                <a:cs typeface="Calibri"/>
              </a:rPr>
              <a:t>también de </a:t>
            </a:r>
            <a:r>
              <a:rPr sz="1300" dirty="0">
                <a:latin typeface="Century Gothic" panose="020B0502020202020204" pitchFamily="34" charset="0"/>
                <a:cs typeface="Calibri"/>
              </a:rPr>
              <a:t>las </a:t>
            </a:r>
            <a:r>
              <a:rPr sz="1300" spc="-8" dirty="0">
                <a:latin typeface="Century Gothic" panose="020B0502020202020204" pitchFamily="34" charset="0"/>
                <a:cs typeface="Calibri"/>
              </a:rPr>
              <a:t>exigencias financieras (montos)  </a:t>
            </a:r>
            <a:r>
              <a:rPr sz="1300" spc="-4" dirty="0">
                <a:latin typeface="Century Gothic" panose="020B0502020202020204" pitchFamily="34" charset="0"/>
                <a:cs typeface="Calibri"/>
              </a:rPr>
              <a:t>que </a:t>
            </a:r>
            <a:r>
              <a:rPr sz="1300" spc="-8" dirty="0">
                <a:latin typeface="Century Gothic" panose="020B0502020202020204" pitchFamily="34" charset="0"/>
                <a:cs typeface="Calibri"/>
              </a:rPr>
              <a:t>requiera </a:t>
            </a:r>
            <a:r>
              <a:rPr sz="1300" dirty="0">
                <a:latin typeface="Century Gothic" panose="020B0502020202020204" pitchFamily="34" charset="0"/>
                <a:cs typeface="Calibri"/>
              </a:rPr>
              <a:t>la</a:t>
            </a:r>
            <a:r>
              <a:rPr sz="1300" spc="-8" dirty="0">
                <a:latin typeface="Century Gothic" panose="020B0502020202020204" pitchFamily="34" charset="0"/>
                <a:cs typeface="Calibri"/>
              </a:rPr>
              <a:t> </a:t>
            </a:r>
            <a:r>
              <a:rPr sz="1300" spc="-4" dirty="0">
                <a:latin typeface="Century Gothic" panose="020B0502020202020204" pitchFamily="34" charset="0"/>
                <a:cs typeface="Calibri"/>
              </a:rPr>
              <a:t>empresa.</a:t>
            </a:r>
            <a:endParaRPr sz="13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3C16806A-68E2-1C4F-B774-D27D58E8E4F2}"/>
              </a:ext>
            </a:extLst>
          </p:cNvPr>
          <p:cNvSpPr txBox="1"/>
          <p:nvPr/>
        </p:nvSpPr>
        <p:spPr>
          <a:xfrm>
            <a:off x="882705" y="1711268"/>
            <a:ext cx="5099755" cy="779284"/>
          </a:xfrm>
          <a:prstGeom prst="rect">
            <a:avLst/>
          </a:prstGeom>
        </p:spPr>
        <p:txBody>
          <a:bodyPr vert="horz" wrap="square" lIns="0" tIns="36671" rIns="0" bIns="0" rtlCol="0">
            <a:spAutoFit/>
          </a:bodyPr>
          <a:lstStyle/>
          <a:p>
            <a:pPr marL="20479" marR="1189673">
              <a:lnSpc>
                <a:spcPts val="1980"/>
              </a:lnSpc>
              <a:spcBef>
                <a:spcPts val="289"/>
              </a:spcBef>
            </a:pPr>
            <a:r>
              <a:rPr lang="es-EC" sz="1300" spc="-8" dirty="0">
                <a:latin typeface="Century Gothic" panose="020B0502020202020204" pitchFamily="34" charset="0"/>
                <a:cs typeface="Calibri"/>
              </a:rPr>
              <a:t>Estando libre </a:t>
            </a:r>
            <a:r>
              <a:rPr lang="es-EC" sz="1300" spc="-4" dirty="0">
                <a:latin typeface="Century Gothic" panose="020B0502020202020204" pitchFamily="34" charset="0"/>
                <a:cs typeface="Calibri"/>
              </a:rPr>
              <a:t>de deudas puede </a:t>
            </a:r>
            <a:r>
              <a:rPr lang="es-EC" sz="1300" spc="-11" dirty="0">
                <a:latin typeface="Century Gothic" panose="020B0502020202020204" pitchFamily="34" charset="0"/>
                <a:cs typeface="Calibri"/>
              </a:rPr>
              <a:t>concentrar </a:t>
            </a:r>
            <a:r>
              <a:rPr lang="es-EC" sz="1300" spc="-8" dirty="0">
                <a:latin typeface="Century Gothic" panose="020B0502020202020204" pitchFamily="34" charset="0"/>
                <a:cs typeface="Calibri"/>
              </a:rPr>
              <a:t>todas  </a:t>
            </a:r>
            <a:r>
              <a:rPr lang="es-EC" sz="1300" spc="-4" dirty="0">
                <a:latin typeface="Century Gothic" panose="020B0502020202020204" pitchFamily="34" charset="0"/>
                <a:cs typeface="Calibri"/>
              </a:rPr>
              <a:t>sus energías </a:t>
            </a:r>
            <a:r>
              <a:rPr lang="es-EC" sz="1300" dirty="0">
                <a:latin typeface="Century Gothic" panose="020B0502020202020204" pitchFamily="34" charset="0"/>
                <a:cs typeface="Calibri"/>
              </a:rPr>
              <a:t>en </a:t>
            </a:r>
            <a:r>
              <a:rPr lang="es-EC" sz="1300" spc="-8" dirty="0">
                <a:latin typeface="Century Gothic" panose="020B0502020202020204" pitchFamily="34" charset="0"/>
                <a:cs typeface="Calibri"/>
              </a:rPr>
              <a:t>llevar adelante </a:t>
            </a:r>
            <a:r>
              <a:rPr lang="es-EC" sz="1300" spc="-4" dirty="0">
                <a:latin typeface="Century Gothic" panose="020B0502020202020204" pitchFamily="34" charset="0"/>
                <a:cs typeface="Calibri"/>
              </a:rPr>
              <a:t>su</a:t>
            </a:r>
            <a:r>
              <a:rPr lang="es-EC" sz="1300" spc="-15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es-EC" sz="1300" spc="-8" dirty="0">
                <a:latin typeface="Century Gothic" panose="020B0502020202020204" pitchFamily="34" charset="0"/>
                <a:cs typeface="Calibri"/>
              </a:rPr>
              <a:t>negocio.</a:t>
            </a:r>
            <a:endParaRPr lang="es-EC" sz="130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66E13C95-2F81-544B-96B1-ED3E7EDD8B18}"/>
              </a:ext>
            </a:extLst>
          </p:cNvPr>
          <p:cNvSpPr txBox="1"/>
          <p:nvPr/>
        </p:nvSpPr>
        <p:spPr>
          <a:xfrm>
            <a:off x="839497" y="2625734"/>
            <a:ext cx="5074229" cy="522803"/>
          </a:xfrm>
          <a:prstGeom prst="rect">
            <a:avLst/>
          </a:prstGeom>
        </p:spPr>
        <p:txBody>
          <a:bodyPr vert="horz" wrap="square" lIns="0" tIns="36671" rIns="0" bIns="0" rtlCol="0">
            <a:spAutoFit/>
          </a:bodyPr>
          <a:lstStyle/>
          <a:p>
            <a:pPr marL="9525" marR="3810">
              <a:lnSpc>
                <a:spcPts val="1980"/>
              </a:lnSpc>
              <a:spcBef>
                <a:spcPts val="4"/>
              </a:spcBef>
            </a:pPr>
            <a:r>
              <a:rPr lang="es-EC" sz="1300" dirty="0">
                <a:latin typeface="Century Gothic" panose="020B0502020202020204" pitchFamily="34" charset="0"/>
                <a:cs typeface="Calibri"/>
              </a:rPr>
              <a:t>Algunas </a:t>
            </a:r>
            <a:r>
              <a:rPr lang="es-EC" sz="1300" spc="-8" dirty="0">
                <a:latin typeface="Century Gothic" panose="020B0502020202020204" pitchFamily="34" charset="0"/>
                <a:cs typeface="Calibri"/>
              </a:rPr>
              <a:t>investigaciones </a:t>
            </a:r>
            <a:r>
              <a:rPr lang="es-EC" sz="1300" spc="-4" dirty="0">
                <a:latin typeface="Century Gothic" panose="020B0502020202020204" pitchFamily="34" charset="0"/>
                <a:cs typeface="Calibri"/>
              </a:rPr>
              <a:t>señalan que </a:t>
            </a:r>
            <a:r>
              <a:rPr lang="es-EC" sz="1300" dirty="0">
                <a:latin typeface="Century Gothic" panose="020B0502020202020204" pitchFamily="34" charset="0"/>
                <a:cs typeface="Calibri"/>
              </a:rPr>
              <a:t>2 de </a:t>
            </a:r>
            <a:r>
              <a:rPr lang="es-EC" sz="1300" spc="-4" dirty="0">
                <a:latin typeface="Century Gothic" panose="020B0502020202020204" pitchFamily="34" charset="0"/>
                <a:cs typeface="Calibri"/>
              </a:rPr>
              <a:t>cada </a:t>
            </a:r>
            <a:r>
              <a:rPr lang="es-EC" sz="1300" dirty="0">
                <a:latin typeface="Century Gothic" panose="020B0502020202020204" pitchFamily="34" charset="0"/>
                <a:cs typeface="Calibri"/>
              </a:rPr>
              <a:t>3 </a:t>
            </a:r>
            <a:r>
              <a:rPr lang="es-EC" sz="1300" spc="-4" dirty="0">
                <a:latin typeface="Century Gothic" panose="020B0502020202020204" pitchFamily="34" charset="0"/>
                <a:cs typeface="Calibri"/>
              </a:rPr>
              <a:t>empresarios  </a:t>
            </a:r>
            <a:r>
              <a:rPr lang="es-EC" sz="1300" spc="-8" dirty="0">
                <a:latin typeface="Century Gothic" panose="020B0502020202020204" pitchFamily="34" charset="0"/>
                <a:cs typeface="Calibri"/>
              </a:rPr>
              <a:t>manifiestan </a:t>
            </a:r>
            <a:r>
              <a:rPr lang="es-EC" sz="1300" spc="-4" dirty="0">
                <a:latin typeface="Century Gothic" panose="020B0502020202020204" pitchFamily="34" charset="0"/>
                <a:cs typeface="Calibri"/>
              </a:rPr>
              <a:t>que </a:t>
            </a:r>
            <a:r>
              <a:rPr lang="es-EC" sz="1300" dirty="0">
                <a:latin typeface="Century Gothic" panose="020B0502020202020204" pitchFamily="34" charset="0"/>
                <a:cs typeface="Calibri"/>
              </a:rPr>
              <a:t>es la </a:t>
            </a:r>
            <a:r>
              <a:rPr lang="es-EC" sz="1300" spc="-11" dirty="0">
                <a:latin typeface="Century Gothic" panose="020B0502020202020204" pitchFamily="34" charset="0"/>
                <a:cs typeface="Calibri"/>
              </a:rPr>
              <a:t>forma </a:t>
            </a:r>
            <a:r>
              <a:rPr lang="es-EC" sz="1300" spc="-4" dirty="0">
                <a:latin typeface="Century Gothic" panose="020B0502020202020204" pitchFamily="34" charset="0"/>
                <a:cs typeface="Calibri"/>
              </a:rPr>
              <a:t>óptima de </a:t>
            </a:r>
            <a:r>
              <a:rPr lang="es-EC" sz="1300" dirty="0">
                <a:latin typeface="Century Gothic" panose="020B0502020202020204" pitchFamily="34" charset="0"/>
                <a:cs typeface="Calibri"/>
              </a:rPr>
              <a:t>iniciar </a:t>
            </a:r>
            <a:r>
              <a:rPr lang="es-EC" sz="1300" spc="-4" dirty="0">
                <a:latin typeface="Century Gothic" panose="020B0502020202020204" pitchFamily="34" charset="0"/>
                <a:cs typeface="Calibri"/>
              </a:rPr>
              <a:t>un</a:t>
            </a:r>
            <a:r>
              <a:rPr lang="es-EC" sz="1300" spc="15" dirty="0">
                <a:latin typeface="Century Gothic" panose="020B0502020202020204" pitchFamily="34" charset="0"/>
                <a:cs typeface="Calibri"/>
              </a:rPr>
              <a:t> </a:t>
            </a:r>
            <a:r>
              <a:rPr lang="es-EC" sz="1300" spc="-4" dirty="0">
                <a:latin typeface="Century Gothic" panose="020B0502020202020204" pitchFamily="34" charset="0"/>
                <a:cs typeface="Calibri"/>
              </a:rPr>
              <a:t>negocio.</a:t>
            </a:r>
            <a:endParaRPr lang="es-EC" sz="1300" dirty="0"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F874ED1-AE17-4A49-AF86-ED0397023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075" y="1442972"/>
            <a:ext cx="2655094" cy="265509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B81BC3E-35D2-DF48-88BB-BAC8E0897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593" y="-740"/>
            <a:ext cx="1613112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5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075" y="402134"/>
            <a:ext cx="7105650" cy="87287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marL="9525"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800" b="1" cap="all" spc="60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LAS 3 “F”</a:t>
            </a:r>
            <a:endParaRPr lang="en-US" sz="2800" cap="all" spc="60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0DE26C3-7851-ED42-89AC-442FB6E67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75" y="1515188"/>
            <a:ext cx="1527175" cy="15271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EFDBD20-2D4F-784A-868E-BD30AA052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330" y="1610660"/>
            <a:ext cx="1527175" cy="152717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9E724EA-9099-F74D-9C2A-C42AC0F97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505" y="1609579"/>
            <a:ext cx="1529334" cy="1529334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5E51C34B-77EC-414E-BF67-D7A3766553AD}"/>
              </a:ext>
            </a:extLst>
          </p:cNvPr>
          <p:cNvSpPr txBox="1"/>
          <p:nvPr/>
        </p:nvSpPr>
        <p:spPr>
          <a:xfrm>
            <a:off x="3666330" y="3164592"/>
            <a:ext cx="1644650" cy="41848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vert="horz" wrap="square" lIns="0" tIns="9525" rIns="0" bIns="0" rtlCol="0">
            <a:noAutofit/>
          </a:bodyPr>
          <a:lstStyle/>
          <a:p>
            <a:pPr marL="9525" algn="ctr">
              <a:spcBef>
                <a:spcPts val="75"/>
              </a:spcBef>
            </a:pPr>
            <a:r>
              <a:rPr lang="es-ES" sz="1600" spc="-8" dirty="0">
                <a:solidFill>
                  <a:srgbClr val="FFFFFF"/>
                </a:solidFill>
                <a:latin typeface="Century Gothic" panose="020B0502020202020204" pitchFamily="34" charset="0"/>
              </a:rPr>
              <a:t>Friends/Amigos</a:t>
            </a:r>
            <a:endParaRPr lang="es-ES" sz="1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79745EC3-5915-B349-B79E-8108B3B79B04}"/>
              </a:ext>
            </a:extLst>
          </p:cNvPr>
          <p:cNvSpPr txBox="1"/>
          <p:nvPr/>
        </p:nvSpPr>
        <p:spPr>
          <a:xfrm>
            <a:off x="6477505" y="3186801"/>
            <a:ext cx="1613112" cy="4335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vert="horz" wrap="square" lIns="0" tIns="9525" rIns="0" bIns="0" rtlCol="0">
            <a:noAutofit/>
          </a:bodyPr>
          <a:lstStyle/>
          <a:p>
            <a:pPr marL="9525" algn="ctr">
              <a:spcBef>
                <a:spcPts val="75"/>
              </a:spcBef>
            </a:pPr>
            <a:r>
              <a:rPr lang="es-ES" sz="1600" spc="-8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Family</a:t>
            </a:r>
            <a:r>
              <a:rPr lang="es-ES" sz="1600" spc="-8" dirty="0">
                <a:solidFill>
                  <a:srgbClr val="FFFFFF"/>
                </a:solidFill>
                <a:latin typeface="Century Gothic" panose="020B0502020202020204" pitchFamily="34" charset="0"/>
              </a:rPr>
              <a:t>/Familia</a:t>
            </a:r>
            <a:endParaRPr lang="es-ES" sz="1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DB53761B-BCE9-F84E-B1DB-179C254A069B}"/>
              </a:ext>
            </a:extLst>
          </p:cNvPr>
          <p:cNvSpPr txBox="1"/>
          <p:nvPr/>
        </p:nvSpPr>
        <p:spPr>
          <a:xfrm>
            <a:off x="736601" y="3150217"/>
            <a:ext cx="1644650" cy="41848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vert="horz" wrap="square" lIns="0" tIns="9525" rIns="0" bIns="0" rtlCol="0">
            <a:noAutofit/>
          </a:bodyPr>
          <a:lstStyle/>
          <a:p>
            <a:pPr marL="9525" algn="ctr">
              <a:spcBef>
                <a:spcPts val="75"/>
              </a:spcBef>
            </a:pPr>
            <a:r>
              <a:rPr lang="es-ES" sz="1600" spc="-8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Fools</a:t>
            </a:r>
            <a:r>
              <a:rPr lang="es-ES" sz="1600" spc="-8" dirty="0">
                <a:solidFill>
                  <a:srgbClr val="FFFFFF"/>
                </a:solidFill>
                <a:latin typeface="Century Gothic" panose="020B0502020202020204" pitchFamily="34" charset="0"/>
              </a:rPr>
              <a:t>/Ingenuos</a:t>
            </a:r>
            <a:endParaRPr lang="es-ES" sz="16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EA05495-ADF9-7546-A7F9-0EA307126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293" y="-740"/>
            <a:ext cx="1613112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7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4778" y="494202"/>
            <a:ext cx="5449342" cy="990641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marL="9525" algn="ctr"/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</a:rPr>
              <a:t>Capital </a:t>
            </a:r>
            <a:r>
              <a:rPr lang="en-US" sz="28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semilla</a:t>
            </a:r>
            <a:endParaRPr lang="en-US" sz="2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8759" y="1714501"/>
            <a:ext cx="3987292" cy="26951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9525" indent="-171450" algn="ctr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</a:pPr>
            <a:r>
              <a:rPr lang="en-US" sz="2000" spc="-8" dirty="0">
                <a:latin typeface="Century Gothic" panose="020B0502020202020204" pitchFamily="34" charset="0"/>
              </a:rPr>
              <a:t>Es el </a:t>
            </a:r>
            <a:r>
              <a:rPr lang="en-US" sz="2000" spc="-8" dirty="0" err="1">
                <a:latin typeface="Century Gothic" panose="020B0502020202020204" pitchFamily="34" charset="0"/>
              </a:rPr>
              <a:t>financiamiento</a:t>
            </a:r>
            <a:r>
              <a:rPr lang="en-US" sz="2000" spc="-8" dirty="0">
                <a:latin typeface="Century Gothic" panose="020B0502020202020204" pitchFamily="34" charset="0"/>
              </a:rPr>
              <a:t> </a:t>
            </a:r>
            <a:r>
              <a:rPr lang="en-US" sz="2000" spc="-8" dirty="0" err="1">
                <a:latin typeface="Century Gothic" panose="020B0502020202020204" pitchFamily="34" charset="0"/>
              </a:rPr>
              <a:t>inicial</a:t>
            </a:r>
            <a:r>
              <a:rPr lang="en-US" sz="2000" spc="-8" dirty="0">
                <a:latin typeface="Century Gothic" panose="020B0502020202020204" pitchFamily="34" charset="0"/>
              </a:rPr>
              <a:t> para </a:t>
            </a:r>
            <a:r>
              <a:rPr lang="en-US" sz="2000" spc="-8" dirty="0" err="1">
                <a:latin typeface="Century Gothic" panose="020B0502020202020204" pitchFamily="34" charset="0"/>
              </a:rPr>
              <a:t>poner</a:t>
            </a:r>
            <a:r>
              <a:rPr lang="en-US" sz="2000" spc="-8" dirty="0">
                <a:latin typeface="Century Gothic" panose="020B0502020202020204" pitchFamily="34" charset="0"/>
              </a:rPr>
              <a:t> </a:t>
            </a:r>
            <a:r>
              <a:rPr lang="en-US" sz="2000" spc="-8" dirty="0" err="1">
                <a:latin typeface="Century Gothic" panose="020B0502020202020204" pitchFamily="34" charset="0"/>
              </a:rPr>
              <a:t>en</a:t>
            </a:r>
            <a:r>
              <a:rPr lang="en-US" sz="2000" spc="-8" dirty="0">
                <a:latin typeface="Century Gothic" panose="020B0502020202020204" pitchFamily="34" charset="0"/>
              </a:rPr>
              <a:t> </a:t>
            </a:r>
            <a:r>
              <a:rPr lang="en-US" sz="2000" spc="-8" dirty="0" err="1">
                <a:latin typeface="Century Gothic" panose="020B0502020202020204" pitchFamily="34" charset="0"/>
              </a:rPr>
              <a:t>marcha</a:t>
            </a:r>
            <a:r>
              <a:rPr lang="en-US" sz="2000" spc="-8" dirty="0">
                <a:latin typeface="Century Gothic" panose="020B0502020202020204" pitchFamily="34" charset="0"/>
              </a:rPr>
              <a:t> una </a:t>
            </a:r>
            <a:r>
              <a:rPr lang="en-US" sz="2000" spc="-8" dirty="0" err="1">
                <a:latin typeface="Century Gothic" panose="020B0502020202020204" pitchFamily="34" charset="0"/>
              </a:rPr>
              <a:t>nueva</a:t>
            </a:r>
            <a:r>
              <a:rPr lang="en-US" sz="2000" spc="-8" dirty="0">
                <a:latin typeface="Century Gothic" panose="020B0502020202020204" pitchFamily="34" charset="0"/>
              </a:rPr>
              <a:t> </a:t>
            </a:r>
            <a:r>
              <a:rPr lang="en-US" sz="2000" spc="-8" dirty="0" err="1">
                <a:latin typeface="Century Gothic" panose="020B0502020202020204" pitchFamily="34" charset="0"/>
              </a:rPr>
              <a:t>empresa</a:t>
            </a:r>
            <a:r>
              <a:rPr lang="en-US" sz="2000" spc="-8" dirty="0">
                <a:latin typeface="Century Gothic" panose="020B0502020202020204" pitchFamily="34" charset="0"/>
              </a:rPr>
              <a:t> o para </a:t>
            </a:r>
            <a:r>
              <a:rPr lang="en-US" sz="2000" spc="-8" dirty="0" err="1">
                <a:latin typeface="Century Gothic" panose="020B0502020202020204" pitchFamily="34" charset="0"/>
              </a:rPr>
              <a:t>impulsar</a:t>
            </a:r>
            <a:r>
              <a:rPr lang="en-US" sz="2000" spc="-8" dirty="0">
                <a:latin typeface="Century Gothic" panose="020B0502020202020204" pitchFamily="34" charset="0"/>
              </a:rPr>
              <a:t> </a:t>
            </a:r>
            <a:r>
              <a:rPr lang="en-US" sz="2000" spc="-8" dirty="0" err="1">
                <a:latin typeface="Century Gothic" panose="020B0502020202020204" pitchFamily="34" charset="0"/>
              </a:rPr>
              <a:t>su</a:t>
            </a:r>
            <a:r>
              <a:rPr lang="en-US" sz="2000" spc="-8" dirty="0">
                <a:latin typeface="Century Gothic" panose="020B0502020202020204" pitchFamily="34" charset="0"/>
              </a:rPr>
              <a:t> </a:t>
            </a:r>
            <a:r>
              <a:rPr lang="en-US" sz="2000" spc="-8" dirty="0" err="1">
                <a:latin typeface="Century Gothic" panose="020B0502020202020204" pitchFamily="34" charset="0"/>
              </a:rPr>
              <a:t>desarrollo</a:t>
            </a:r>
            <a:r>
              <a:rPr lang="en-US" sz="2000" spc="-8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en</a:t>
            </a:r>
            <a:r>
              <a:rPr lang="en-US" sz="2000" dirty="0">
                <a:latin typeface="Century Gothic" panose="020B0502020202020204" pitchFamily="34" charset="0"/>
              </a:rPr>
              <a:t> una </a:t>
            </a:r>
            <a:r>
              <a:rPr lang="en-US" sz="2000" dirty="0" err="1">
                <a:latin typeface="Century Gothic" panose="020B0502020202020204" pitchFamily="34" charset="0"/>
              </a:rPr>
              <a:t>etapa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temprana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A1E7EF7-4C3C-3546-A951-13F8BAF47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797" y="1474470"/>
            <a:ext cx="3048406" cy="30484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5059C53-364F-8749-BA4F-333DD03AB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993" y="-26140"/>
            <a:ext cx="1613112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6025" y="-13440"/>
            <a:ext cx="7486386" cy="32811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9525" algn="ctr"/>
            <a:r>
              <a:rPr lang="en-US" sz="2800" spc="600" dirty="0">
                <a:solidFill>
                  <a:schemeClr val="accent6"/>
                </a:solidFill>
                <a:latin typeface="Century Gothic" panose="020B0502020202020204" pitchFamily="34" charset="0"/>
              </a:rPr>
              <a:t>CAPITAL SEMILLA EN ECUADOR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8ACA73D-EFAC-4940-A270-4C47008FA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89" y="2300409"/>
            <a:ext cx="2940041" cy="22050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030866-4DC4-A343-9009-932DE50FC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140" y="2571750"/>
            <a:ext cx="2330477" cy="12491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F75ECB0-53C6-6A46-9A6A-88252E025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593" y="-13440"/>
            <a:ext cx="1613112" cy="10156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4E46919-DA4E-2B42-91AE-61E66F33F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911" y="2095870"/>
            <a:ext cx="1333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7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1607" y="286789"/>
            <a:ext cx="7633742" cy="111909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9525" algn="ctr"/>
            <a:r>
              <a:rPr lang="en-US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Inversionistas</a:t>
            </a:r>
            <a:r>
              <a:rPr lang="en-US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ángeles</a:t>
            </a:r>
            <a:endParaRPr lang="en-US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5490D28A-A871-43A4-8C01-1AE56ADDA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279996"/>
              </p:ext>
            </p:extLst>
          </p:nvPr>
        </p:nvGraphicFramePr>
        <p:xfrm>
          <a:off x="0" y="1405888"/>
          <a:ext cx="9091905" cy="307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D4BE7688-170C-CB46-A8F3-FA48B4554A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4993" y="11960"/>
            <a:ext cx="1613112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8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46090" y="953257"/>
            <a:ext cx="9810790" cy="130448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9525" algn="ctr"/>
            <a:r>
              <a:rPr lang="en-US" sz="2800" spc="600" dirty="0">
                <a:solidFill>
                  <a:schemeClr val="accent6"/>
                </a:solidFill>
                <a:latin typeface="Century Gothic" panose="020B0502020202020204" pitchFamily="34" charset="0"/>
              </a:rPr>
              <a:t>INVERSIÓN ÁNGEL EN ECUADOR</a:t>
            </a:r>
          </a:p>
        </p:txBody>
      </p:sp>
      <p:pic>
        <p:nvPicPr>
          <p:cNvPr id="1032" name="Picture 8" descr="arca | ESPAE Escuela de Negocios de la ESPO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320" y="2885758"/>
            <a:ext cx="2188987" cy="80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icio - Startups &amp; Ven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66" y="2601390"/>
            <a:ext cx="1531873" cy="130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vestor Network - Endeav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020014"/>
            <a:ext cx="2379915" cy="79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cubadora tecnológica para startups tecnológicas, Buen Tr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8776" y="2689983"/>
            <a:ext cx="1531873" cy="11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51E8282-8DA9-9F4E-A873-2A1CB6F1F3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0888" y="0"/>
            <a:ext cx="1613112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8914" y="189237"/>
            <a:ext cx="6848074" cy="111909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marL="9525" algn="ctr"/>
            <a:r>
              <a:rPr lang="en-US" sz="2800" dirty="0">
                <a:solidFill>
                  <a:schemeClr val="accent6"/>
                </a:solidFill>
                <a:latin typeface="Century Gothic" panose="020B0502020202020204" pitchFamily="34" charset="0"/>
              </a:rPr>
              <a:t>CAPITAL DE RIESGO</a:t>
            </a: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5490D28A-A871-43A4-8C01-1AE56ADDA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013361"/>
              </p:ext>
            </p:extLst>
          </p:nvPr>
        </p:nvGraphicFramePr>
        <p:xfrm>
          <a:off x="253999" y="1589050"/>
          <a:ext cx="8837905" cy="2711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7E7160B-0A6B-6847-92E3-F99726F434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2293" y="11960"/>
            <a:ext cx="1613112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7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587" y="87314"/>
            <a:ext cx="8814825" cy="32962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9525" algn="ctr"/>
            <a:r>
              <a:rPr lang="en-US" sz="2800" spc="600" dirty="0">
                <a:solidFill>
                  <a:schemeClr val="accent6"/>
                </a:solidFill>
                <a:latin typeface="Century Gothic" panose="020B0502020202020204" pitchFamily="34" charset="0"/>
              </a:rPr>
              <a:t>CAPITAL DE RIESGO EN ECUADOR</a:t>
            </a:r>
          </a:p>
        </p:txBody>
      </p:sp>
      <p:pic>
        <p:nvPicPr>
          <p:cNvPr id="3074" name="Picture 2" descr="ome — Buen Trip H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9751" y="3292846"/>
            <a:ext cx="3355073" cy="68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EB1FA3-2DB6-7147-9E2A-1D51746F6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76" y="2758987"/>
            <a:ext cx="2330477" cy="12491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C83B922-E515-5649-9D57-9A03AFF34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793" y="113560"/>
            <a:ext cx="1613112" cy="10156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607A303-3DA4-CD43-A720-AC9580D54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744" y="2577105"/>
            <a:ext cx="14224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3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008" y="517291"/>
            <a:ext cx="7309485" cy="440505"/>
          </a:xfrm>
          <a:prstGeom prst="rect">
            <a:avLst/>
          </a:prstGeom>
        </p:spPr>
        <p:txBody>
          <a:bodyPr vert="horz" wrap="square" lIns="0" tIns="9525" rIns="0" bIns="0" rtlCol="0" anchor="b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es-ES" sz="2800" spc="-8" dirty="0">
                <a:solidFill>
                  <a:schemeClr val="accent6"/>
                </a:solidFill>
                <a:latin typeface="Century Gothic" panose="020B0502020202020204" pitchFamily="34" charset="0"/>
              </a:rPr>
              <a:t>CROWDFUNDING</a:t>
            </a:r>
            <a:endParaRPr lang="es-ES" sz="28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044" y="1302724"/>
            <a:ext cx="6774584" cy="340541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2430304" algn="ctr">
              <a:spcBef>
                <a:spcPts val="75"/>
              </a:spcBef>
            </a:pPr>
            <a:r>
              <a:rPr lang="es-ES" sz="2400" spc="-8" dirty="0">
                <a:latin typeface="Century Gothic" panose="020B0502020202020204" pitchFamily="34" charset="0"/>
                <a:cs typeface="Calibri"/>
              </a:rPr>
              <a:t>Las plataformas de fondos colaborativos o “crowdfunding”, conectan mediante plataformas de internet a personas públicas, privadas o de la EPS, que necesitan inversión con un inversor.</a:t>
            </a:r>
          </a:p>
          <a:p>
            <a:pPr marL="9525" marR="2430304" algn="ctr">
              <a:spcBef>
                <a:spcPts val="75"/>
              </a:spcBef>
            </a:pPr>
            <a:endParaRPr lang="es-ES" sz="1500" spc="-8" dirty="0">
              <a:latin typeface="Century Gothic" panose="020B0502020202020204" pitchFamily="34" charset="0"/>
              <a:cs typeface="Calibri"/>
            </a:endParaRPr>
          </a:p>
          <a:p>
            <a:pPr marL="9525" marR="2430304" algn="ctr">
              <a:spcBef>
                <a:spcPts val="75"/>
              </a:spcBef>
            </a:pPr>
            <a:r>
              <a:rPr lang="es-ES" sz="1200" spc="-8" dirty="0">
                <a:latin typeface="Century Gothic" panose="020B0502020202020204" pitchFamily="34" charset="0"/>
                <a:cs typeface="Calibri"/>
              </a:rPr>
              <a:t>Fuente: Ley Orgánica de Emprendimiento e Innovación </a:t>
            </a:r>
            <a:endParaRPr lang="es-ES" sz="1200" dirty="0"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1026" name="Picture 2" descr="ué es el crowdfunding - Crowdfunding Méx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451" y="1532954"/>
            <a:ext cx="3799505" cy="24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F1157F-9F3D-D847-9C61-B3850A033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793" y="113560"/>
            <a:ext cx="1613112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6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7D0BC-A50C-F84F-9F6B-69C7C977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>
                <a:solidFill>
                  <a:schemeClr val="accent6"/>
                </a:solidFill>
                <a:latin typeface="Century Gothic" panose="020B0502020202020204" pitchFamily="34" charset="0"/>
              </a:rPr>
              <a:t>Cosas a considerar antes de hablar de financiamiento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E86C679-B019-4C4E-AD60-859009F0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93" y="11960"/>
            <a:ext cx="1613112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3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0848" y="884662"/>
            <a:ext cx="7242304" cy="148032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9525" algn="ctr"/>
            <a:r>
              <a:rPr lang="en-US" sz="2800" spc="600" dirty="0">
                <a:solidFill>
                  <a:schemeClr val="accent6"/>
                </a:solidFill>
                <a:latin typeface="Century Gothic" panose="020B0502020202020204" pitchFamily="34" charset="0"/>
              </a:rPr>
              <a:t>CROWDFUNDING EN ECUADOR</a:t>
            </a:r>
          </a:p>
        </p:txBody>
      </p:sp>
      <p:pic>
        <p:nvPicPr>
          <p:cNvPr id="4098" name="Picture 2" descr="azvaca - La plataforma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 t="11660" r="14840" b="20653"/>
          <a:stretch/>
        </p:blipFill>
        <p:spPr bwMode="auto">
          <a:xfrm>
            <a:off x="2646451" y="2364987"/>
            <a:ext cx="3851098" cy="19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D10C46-096C-B249-8EFA-625761F20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793" y="113560"/>
            <a:ext cx="1613112" cy="10156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62317ED-31CE-9849-9566-131C156F7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0166" y="250228"/>
            <a:ext cx="3268124" cy="990641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marL="9525" algn="ctr"/>
            <a:r>
              <a:rPr lang="en-US" sz="33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préstamos</a:t>
            </a:r>
            <a:endParaRPr lang="en-US" sz="33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697" y="1129223"/>
            <a:ext cx="3999709" cy="26951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9525" marR="3810" indent="-171450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</a:pPr>
            <a:r>
              <a:rPr lang="en-US" sz="1500" spc="-8" dirty="0">
                <a:latin typeface="Century Gothic" panose="020B0502020202020204" pitchFamily="34" charset="0"/>
              </a:rPr>
              <a:t>A </a:t>
            </a:r>
            <a:r>
              <a:rPr lang="en-US" sz="1500" spc="-8" dirty="0" err="1">
                <a:latin typeface="Century Gothic" panose="020B0502020202020204" pitchFamily="34" charset="0"/>
              </a:rPr>
              <a:t>través</a:t>
            </a:r>
            <a:r>
              <a:rPr lang="en-US" sz="1500" spc="-8" dirty="0">
                <a:latin typeface="Century Gothic" panose="020B0502020202020204" pitchFamily="34" charset="0"/>
              </a:rPr>
              <a:t> de </a:t>
            </a:r>
            <a:r>
              <a:rPr lang="en-US" sz="1500" spc="-8" dirty="0" err="1">
                <a:latin typeface="Century Gothic" panose="020B0502020202020204" pitchFamily="34" charset="0"/>
              </a:rPr>
              <a:t>instituciones</a:t>
            </a:r>
            <a:r>
              <a:rPr lang="en-US" sz="1500" spc="-8" dirty="0">
                <a:latin typeface="Century Gothic" panose="020B0502020202020204" pitchFamily="34" charset="0"/>
              </a:rPr>
              <a:t> </a:t>
            </a:r>
            <a:r>
              <a:rPr lang="en-US" sz="1500" spc="-8" dirty="0" err="1">
                <a:latin typeface="Century Gothic" panose="020B0502020202020204" pitchFamily="34" charset="0"/>
              </a:rPr>
              <a:t>registradas</a:t>
            </a:r>
            <a:r>
              <a:rPr lang="en-US" sz="1500" spc="-8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en</a:t>
            </a:r>
            <a:r>
              <a:rPr lang="en-US" sz="1500" dirty="0">
                <a:latin typeface="Century Gothic" panose="020B0502020202020204" pitchFamily="34" charset="0"/>
              </a:rPr>
              <a:t>  la </a:t>
            </a:r>
            <a:r>
              <a:rPr lang="en-US" sz="1500" spc="-4" dirty="0" err="1">
                <a:latin typeface="Century Gothic" panose="020B0502020202020204" pitchFamily="34" charset="0"/>
              </a:rPr>
              <a:t>Súperintendencia</a:t>
            </a:r>
            <a:r>
              <a:rPr lang="en-US" sz="1500" spc="-4" dirty="0">
                <a:latin typeface="Century Gothic" panose="020B0502020202020204" pitchFamily="34" charset="0"/>
              </a:rPr>
              <a:t> de </a:t>
            </a:r>
            <a:r>
              <a:rPr lang="en-US" sz="1500" spc="-8" dirty="0" err="1">
                <a:latin typeface="Century Gothic" panose="020B0502020202020204" pitchFamily="34" charset="0"/>
              </a:rPr>
              <a:t>Bancos</a:t>
            </a:r>
            <a:r>
              <a:rPr lang="en-US" sz="1500" spc="-8" dirty="0">
                <a:latin typeface="Century Gothic" panose="020B0502020202020204" pitchFamily="34" charset="0"/>
              </a:rPr>
              <a:t> o EPS, </a:t>
            </a:r>
            <a:r>
              <a:rPr lang="en-US" sz="1500" dirty="0">
                <a:latin typeface="Century Gothic" panose="020B0502020202020204" pitchFamily="34" charset="0"/>
              </a:rPr>
              <a:t>las  </a:t>
            </a:r>
            <a:r>
              <a:rPr lang="en-US" sz="1500" dirty="0" err="1">
                <a:latin typeface="Century Gothic" panose="020B0502020202020204" pitchFamily="34" charset="0"/>
              </a:rPr>
              <a:t>cuales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spc="-15" dirty="0" err="1">
                <a:latin typeface="Century Gothic" panose="020B0502020202020204" pitchFamily="34" charset="0"/>
              </a:rPr>
              <a:t>otorgan</a:t>
            </a:r>
            <a:r>
              <a:rPr lang="en-US" sz="1500" spc="-15" dirty="0">
                <a:latin typeface="Century Gothic" panose="020B0502020202020204" pitchFamily="34" charset="0"/>
              </a:rPr>
              <a:t> </a:t>
            </a:r>
            <a:r>
              <a:rPr lang="en-US" sz="1500" spc="-8" dirty="0" err="1">
                <a:latin typeface="Century Gothic" panose="020B0502020202020204" pitchFamily="34" charset="0"/>
              </a:rPr>
              <a:t>préstamos</a:t>
            </a:r>
            <a:r>
              <a:rPr lang="en-US" sz="1500" spc="-8" dirty="0">
                <a:latin typeface="Century Gothic" panose="020B0502020202020204" pitchFamily="34" charset="0"/>
              </a:rPr>
              <a:t> </a:t>
            </a:r>
            <a:r>
              <a:rPr lang="en-US" sz="1500" spc="-4" dirty="0">
                <a:latin typeface="Century Gothic" panose="020B0502020202020204" pitchFamily="34" charset="0"/>
              </a:rPr>
              <a:t>de</a:t>
            </a:r>
            <a:r>
              <a:rPr lang="en-US" sz="1500" spc="-60" dirty="0">
                <a:latin typeface="Century Gothic" panose="020B0502020202020204" pitchFamily="34" charset="0"/>
              </a:rPr>
              <a:t> </a:t>
            </a:r>
            <a:r>
              <a:rPr lang="en-US" sz="1500" spc="-8" dirty="0" err="1">
                <a:latin typeface="Century Gothic" panose="020B0502020202020204" pitchFamily="34" charset="0"/>
              </a:rPr>
              <a:t>dinero</a:t>
            </a:r>
            <a:r>
              <a:rPr lang="en-US" sz="1500" spc="-8" dirty="0">
                <a:latin typeface="Century Gothic" panose="020B0502020202020204" pitchFamily="34" charset="0"/>
              </a:rPr>
              <a:t>  </a:t>
            </a:r>
            <a:r>
              <a:rPr lang="en-US" sz="1500" dirty="0">
                <a:latin typeface="Century Gothic" panose="020B0502020202020204" pitchFamily="34" charset="0"/>
              </a:rPr>
              <a:t>a </a:t>
            </a:r>
            <a:r>
              <a:rPr lang="en-US" sz="1500" spc="-4" dirty="0" err="1">
                <a:latin typeface="Century Gothic" panose="020B0502020202020204" pitchFamily="34" charset="0"/>
              </a:rPr>
              <a:t>tasas</a:t>
            </a:r>
            <a:r>
              <a:rPr lang="en-US" sz="1500" spc="-4" dirty="0">
                <a:latin typeface="Century Gothic" panose="020B0502020202020204" pitchFamily="34" charset="0"/>
              </a:rPr>
              <a:t> de </a:t>
            </a:r>
            <a:r>
              <a:rPr lang="en-US" sz="1500" spc="-11" dirty="0" err="1">
                <a:latin typeface="Century Gothic" panose="020B0502020202020204" pitchFamily="34" charset="0"/>
              </a:rPr>
              <a:t>interés</a:t>
            </a:r>
            <a:r>
              <a:rPr lang="en-US" sz="1500" spc="-11" dirty="0">
                <a:latin typeface="Century Gothic" panose="020B0502020202020204" pitchFamily="34" charset="0"/>
              </a:rPr>
              <a:t> </a:t>
            </a:r>
            <a:r>
              <a:rPr lang="en-US" sz="1500" spc="-4" dirty="0" err="1">
                <a:latin typeface="Century Gothic" panose="020B0502020202020204" pitchFamily="34" charset="0"/>
              </a:rPr>
              <a:t>aprobadas</a:t>
            </a:r>
            <a:r>
              <a:rPr lang="en-US" sz="1500" spc="-4" dirty="0">
                <a:latin typeface="Century Gothic" panose="020B0502020202020204" pitchFamily="34" charset="0"/>
              </a:rPr>
              <a:t> </a:t>
            </a:r>
            <a:r>
              <a:rPr lang="en-US" sz="1500" spc="-8" dirty="0">
                <a:latin typeface="Century Gothic" panose="020B0502020202020204" pitchFamily="34" charset="0"/>
              </a:rPr>
              <a:t>por </a:t>
            </a:r>
            <a:r>
              <a:rPr lang="en-US" sz="1500" dirty="0">
                <a:latin typeface="Century Gothic" panose="020B0502020202020204" pitchFamily="34" charset="0"/>
              </a:rPr>
              <a:t>el  </a:t>
            </a:r>
            <a:r>
              <a:rPr lang="en-US" sz="1500" spc="-4" dirty="0">
                <a:latin typeface="Century Gothic" panose="020B0502020202020204" pitchFamily="34" charset="0"/>
              </a:rPr>
              <a:t>Banco</a:t>
            </a:r>
            <a:r>
              <a:rPr lang="en-US" sz="1500" spc="-23" dirty="0">
                <a:latin typeface="Century Gothic" panose="020B0502020202020204" pitchFamily="34" charset="0"/>
              </a:rPr>
              <a:t> </a:t>
            </a:r>
            <a:r>
              <a:rPr lang="en-US" sz="1500" spc="-8" dirty="0">
                <a:latin typeface="Century Gothic" panose="020B0502020202020204" pitchFamily="34" charset="0"/>
              </a:rPr>
              <a:t>Central.</a:t>
            </a:r>
            <a:endParaRPr lang="en-US" sz="1500" dirty="0"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73B187F-E2E7-DC40-9367-9713743F1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477" y="1136997"/>
            <a:ext cx="3272697" cy="327269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10746" y="2723902"/>
            <a:ext cx="3465195" cy="9329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500" spc="-4" dirty="0">
                <a:latin typeface="Century Gothic" panose="020B0502020202020204" pitchFamily="34" charset="0"/>
                <a:cs typeface="Calibri"/>
              </a:rPr>
              <a:t>Las </a:t>
            </a:r>
            <a:r>
              <a:rPr sz="1500" spc="-8" dirty="0">
                <a:latin typeface="Century Gothic" panose="020B0502020202020204" pitchFamily="34" charset="0"/>
                <a:cs typeface="Calibri"/>
              </a:rPr>
              <a:t>tasas </a:t>
            </a:r>
            <a:r>
              <a:rPr sz="1500" spc="-4" dirty="0">
                <a:latin typeface="Century Gothic" panose="020B0502020202020204" pitchFamily="34" charset="0"/>
                <a:cs typeface="Calibri"/>
              </a:rPr>
              <a:t>de </a:t>
            </a:r>
            <a:r>
              <a:rPr sz="1500" spc="-8" dirty="0">
                <a:latin typeface="Century Gothic" panose="020B0502020202020204" pitchFamily="34" charset="0"/>
                <a:cs typeface="Calibri"/>
              </a:rPr>
              <a:t>crédito </a:t>
            </a:r>
            <a:r>
              <a:rPr sz="1500" dirty="0">
                <a:latin typeface="Century Gothic" panose="020B0502020202020204" pitchFamily="34" charset="0"/>
                <a:cs typeface="Calibri"/>
              </a:rPr>
              <a:t>a </a:t>
            </a:r>
            <a:r>
              <a:rPr sz="1500" spc="-8" dirty="0">
                <a:latin typeface="Century Gothic" panose="020B0502020202020204" pitchFamily="34" charset="0"/>
                <a:cs typeface="Calibri"/>
              </a:rPr>
              <a:t>microempresas  </a:t>
            </a:r>
            <a:r>
              <a:rPr sz="1500" spc="-4" dirty="0">
                <a:latin typeface="Century Gothic" panose="020B0502020202020204" pitchFamily="34" charset="0"/>
                <a:cs typeface="Calibri"/>
              </a:rPr>
              <a:t>son </a:t>
            </a:r>
            <a:r>
              <a:rPr sz="1500" dirty="0">
                <a:latin typeface="Century Gothic" panose="020B0502020202020204" pitchFamily="34" charset="0"/>
                <a:cs typeface="Calibri"/>
              </a:rPr>
              <a:t>las más </a:t>
            </a:r>
            <a:r>
              <a:rPr sz="1500" spc="-4" dirty="0">
                <a:latin typeface="Century Gothic" panose="020B0502020202020204" pitchFamily="34" charset="0"/>
                <a:cs typeface="Calibri"/>
              </a:rPr>
              <a:t>altas </a:t>
            </a:r>
            <a:r>
              <a:rPr sz="1500" dirty="0">
                <a:latin typeface="Century Gothic" panose="020B0502020202020204" pitchFamily="34" charset="0"/>
                <a:cs typeface="Calibri"/>
              </a:rPr>
              <a:t>en el </a:t>
            </a:r>
            <a:r>
              <a:rPr sz="1500" spc="-8" dirty="0">
                <a:latin typeface="Century Gothic" panose="020B0502020202020204" pitchFamily="34" charset="0"/>
                <a:cs typeface="Calibri"/>
              </a:rPr>
              <a:t>mercado  </a:t>
            </a:r>
            <a:r>
              <a:rPr sz="1500" spc="-4" dirty="0">
                <a:latin typeface="Century Gothic" panose="020B0502020202020204" pitchFamily="34" charset="0"/>
                <a:cs typeface="Calibri"/>
              </a:rPr>
              <a:t>debido </a:t>
            </a:r>
            <a:r>
              <a:rPr sz="1500" dirty="0">
                <a:latin typeface="Century Gothic" panose="020B0502020202020204" pitchFamily="34" charset="0"/>
                <a:cs typeface="Calibri"/>
              </a:rPr>
              <a:t>a </a:t>
            </a:r>
            <a:r>
              <a:rPr sz="1500" spc="-4" dirty="0">
                <a:latin typeface="Century Gothic" panose="020B0502020202020204" pitchFamily="34" charset="0"/>
                <a:cs typeface="Calibri"/>
              </a:rPr>
              <a:t>su </a:t>
            </a:r>
            <a:r>
              <a:rPr sz="1500" spc="-8" dirty="0">
                <a:latin typeface="Century Gothic" panose="020B0502020202020204" pitchFamily="34" charset="0"/>
                <a:cs typeface="Calibri"/>
              </a:rPr>
              <a:t>nivel </a:t>
            </a:r>
            <a:r>
              <a:rPr sz="1500" spc="-4" dirty="0">
                <a:latin typeface="Century Gothic" panose="020B0502020202020204" pitchFamily="34" charset="0"/>
                <a:cs typeface="Calibri"/>
              </a:rPr>
              <a:t>de</a:t>
            </a:r>
            <a:r>
              <a:rPr sz="1500" spc="-11" dirty="0">
                <a:latin typeface="Century Gothic" panose="020B0502020202020204" pitchFamily="34" charset="0"/>
                <a:cs typeface="Calibri"/>
              </a:rPr>
              <a:t> </a:t>
            </a:r>
            <a:r>
              <a:rPr sz="1500" spc="-4" dirty="0">
                <a:latin typeface="Century Gothic" panose="020B0502020202020204" pitchFamily="34" charset="0"/>
                <a:cs typeface="Calibri"/>
              </a:rPr>
              <a:t>riesgo.</a:t>
            </a:r>
            <a:endParaRPr lang="es-EC" sz="1500" dirty="0"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99DEBF7-EDBA-2B42-BEE5-A0D42BC9A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793" y="113560"/>
            <a:ext cx="1613112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7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3017" y="897219"/>
            <a:ext cx="6157965" cy="10156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9525" algn="ctr"/>
            <a:br>
              <a:rPr lang="en-US" sz="2800" spc="600" dirty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r>
              <a:rPr lang="en-US" sz="2800" spc="600" dirty="0">
                <a:solidFill>
                  <a:schemeClr val="accent6"/>
                </a:solidFill>
                <a:latin typeface="Century Gothic" panose="020B0502020202020204" pitchFamily="34" charset="0"/>
              </a:rPr>
              <a:t>PRÉSTAMOS </a:t>
            </a:r>
            <a:r>
              <a:rPr lang="en-US" sz="2800" spc="6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en</a:t>
            </a:r>
            <a:r>
              <a:rPr lang="en-US" sz="2800" spc="600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n-US" sz="2800" spc="6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ecuador</a:t>
            </a:r>
            <a:endParaRPr lang="en-US" sz="2800" spc="6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4" name="Picture 4" descr="anco del Pacífico | Scala Sho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845" y="2571750"/>
            <a:ext cx="2552076" cy="161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édito Reactívate Ecuad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7084" y="2571750"/>
            <a:ext cx="2369832" cy="185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UNDACIÓN CRISFE ya forma parte de CE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0231" y="2696541"/>
            <a:ext cx="2217192" cy="149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577323F-D995-C746-B05E-9B476B1FB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8793" y="113560"/>
            <a:ext cx="1613112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BF3655B4-404C-724F-A81C-9B56005FE8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-897933"/>
            <a:ext cx="9198244" cy="689868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A947C47-876F-974A-8403-36AE5CA241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0" y="-877592"/>
            <a:ext cx="9198244" cy="689868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163" y="268745"/>
            <a:ext cx="7772537" cy="32962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9525" algn="ctr"/>
            <a:r>
              <a:rPr lang="en-US" sz="3600" spc="600" dirty="0">
                <a:latin typeface="Century Gothic" panose="020B0502020202020204" pitchFamily="34" charset="0"/>
              </a:rPr>
              <a:t>REVISEMOS UNA CONVOCATORIA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577323F-D995-C746-B05E-9B476B1FB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993" y="11960"/>
            <a:ext cx="1613112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6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605E6-AE1E-794B-90D5-53EE09EF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99" y="803937"/>
            <a:ext cx="7680677" cy="925116"/>
          </a:xfrm>
        </p:spPr>
        <p:txBody>
          <a:bodyPr>
            <a:normAutofit/>
          </a:bodyPr>
          <a:lstStyle/>
          <a:p>
            <a:r>
              <a:rPr lang="es-EC" sz="2800" dirty="0">
                <a:solidFill>
                  <a:schemeClr val="accent6"/>
                </a:solidFill>
                <a:latin typeface="Century Gothic" panose="020B0502020202020204" pitchFamily="34" charset="0"/>
              </a:rPr>
              <a:t>Innovacyt-senescyt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84F358-4B81-974A-A8A4-CA7F7B29A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103757"/>
            <a:ext cx="5280743" cy="1554770"/>
          </a:xfrm>
        </p:spPr>
        <p:txBody>
          <a:bodyPr>
            <a:normAutofit lnSpcReduction="10000"/>
          </a:bodyPr>
          <a:lstStyle/>
          <a:p>
            <a:r>
              <a:rPr lang="es-EC" dirty="0">
                <a:latin typeface="Century Gothic" panose="020B0502020202020204" pitchFamily="34" charset="0"/>
              </a:rPr>
              <a:t>Convocatoria actualmente cerrada. </a:t>
            </a:r>
          </a:p>
          <a:p>
            <a:r>
              <a:rPr lang="es-EC" dirty="0">
                <a:latin typeface="Century Gothic" panose="020B0502020202020204" pitchFamily="34" charset="0"/>
              </a:rPr>
              <a:t>Los formatos en cada convocatoria son los mismos: </a:t>
            </a:r>
          </a:p>
          <a:p>
            <a:pPr lvl="1"/>
            <a:r>
              <a:rPr lang="es-EC" dirty="0">
                <a:latin typeface="Century Gothic" panose="020B0502020202020204" pitchFamily="34" charset="0"/>
              </a:rPr>
              <a:t>Plan de Negocios </a:t>
            </a:r>
          </a:p>
          <a:p>
            <a:pPr lvl="1"/>
            <a:r>
              <a:rPr lang="es-EC" dirty="0">
                <a:latin typeface="Century Gothic" panose="020B0502020202020204" pitchFamily="34" charset="0"/>
              </a:rPr>
              <a:t>Anexo 1-Plan de inversión   </a:t>
            </a:r>
          </a:p>
          <a:p>
            <a:pPr lvl="1"/>
            <a:r>
              <a:rPr lang="es-EC" dirty="0">
                <a:latin typeface="Century Gothic" panose="020B0502020202020204" pitchFamily="34" charset="0"/>
              </a:rPr>
              <a:t>Matriz Financiera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DBC08-953E-0748-89BF-F434E451D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993" y="11960"/>
            <a:ext cx="1613112" cy="10156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E24FEE8-87F8-EE43-B01F-E6D549106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20"/>
          <a:stretch/>
        </p:blipFill>
        <p:spPr>
          <a:xfrm>
            <a:off x="5763343" y="1986307"/>
            <a:ext cx="3056807" cy="15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9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48DEBA-FBD2-B045-AC5C-A45BE4FF2E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0" y="-758233"/>
            <a:ext cx="9198244" cy="689868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7A15E72-9783-234A-8BA5-C51255C1DF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0" y="-877592"/>
            <a:ext cx="9198244" cy="68986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23283" y="1332097"/>
            <a:ext cx="5986197" cy="341357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indent="-171450" algn="ctr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</a:pPr>
            <a:endParaRPr lang="en-US" sz="1800" dirty="0">
              <a:latin typeface="Century Gothic" panose="020B0502020202020204" pitchFamily="34" charset="0"/>
            </a:endParaRPr>
          </a:p>
          <a:p>
            <a:pPr marL="1429" indent="-171450" algn="ctr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</a:pPr>
            <a:r>
              <a:rPr lang="en-US" sz="1800" b="1" spc="-8" dirty="0" err="1">
                <a:latin typeface="Century Gothic" panose="020B0502020202020204" pitchFamily="34" charset="0"/>
              </a:rPr>
              <a:t>Facilitador</a:t>
            </a:r>
            <a:r>
              <a:rPr lang="en-US" sz="1800" b="1" spc="-8" dirty="0">
                <a:latin typeface="Century Gothic" panose="020B0502020202020204" pitchFamily="34" charset="0"/>
              </a:rPr>
              <a:t>:</a:t>
            </a:r>
          </a:p>
          <a:p>
            <a:pPr marL="1429" indent="-171450" algn="ctr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</a:pPr>
            <a:r>
              <a:rPr lang="en-US" sz="1800" spc="-8" dirty="0">
                <a:latin typeface="Century Gothic" panose="020B0502020202020204" pitchFamily="34" charset="0"/>
              </a:rPr>
              <a:t>Daniela </a:t>
            </a:r>
            <a:r>
              <a:rPr lang="en-US" sz="1800" spc="-8" dirty="0" err="1">
                <a:latin typeface="Century Gothic" panose="020B0502020202020204" pitchFamily="34" charset="0"/>
              </a:rPr>
              <a:t>Larrea</a:t>
            </a:r>
            <a:endParaRPr lang="en-US" sz="1800" spc="-8" dirty="0">
              <a:latin typeface="Century Gothic" panose="020B0502020202020204" pitchFamily="34" charset="0"/>
            </a:endParaRPr>
          </a:p>
          <a:p>
            <a:pPr marL="1429" indent="-171450" algn="ctr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</a:pPr>
            <a:r>
              <a:rPr lang="en-US" sz="1800" b="1" spc="-8" dirty="0" err="1">
                <a:latin typeface="Century Gothic" panose="020B0502020202020204" pitchFamily="34" charset="0"/>
              </a:rPr>
              <a:t>Especialista</a:t>
            </a:r>
            <a:r>
              <a:rPr lang="en-US" sz="1800" b="1" spc="-8" dirty="0">
                <a:latin typeface="Century Gothic" panose="020B0502020202020204" pitchFamily="34" charset="0"/>
              </a:rPr>
              <a:t> de </a:t>
            </a:r>
            <a:r>
              <a:rPr lang="en-US" sz="1800" b="1" spc="-8" dirty="0" err="1">
                <a:latin typeface="Century Gothic" panose="020B0502020202020204" pitchFamily="34" charset="0"/>
              </a:rPr>
              <a:t>Emprendimiento</a:t>
            </a:r>
            <a:r>
              <a:rPr lang="en-US" sz="1800" b="1" spc="-8" dirty="0">
                <a:latin typeface="Century Gothic" panose="020B0502020202020204" pitchFamily="34" charset="0"/>
              </a:rPr>
              <a:t> e </a:t>
            </a:r>
            <a:r>
              <a:rPr lang="en-US" sz="1800" b="1" spc="-8" dirty="0" err="1">
                <a:latin typeface="Century Gothic" panose="020B0502020202020204" pitchFamily="34" charset="0"/>
              </a:rPr>
              <a:t>Innovación</a:t>
            </a:r>
            <a:endParaRPr lang="en-US" sz="1800" b="1" spc="-8" dirty="0">
              <a:latin typeface="Century Gothic" panose="020B0502020202020204" pitchFamily="34" charset="0"/>
            </a:endParaRPr>
          </a:p>
          <a:p>
            <a:pPr marL="1429" indent="-171450" algn="ctr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</a:pPr>
            <a:r>
              <a:rPr lang="en-US" sz="1800" b="1" spc="-8" dirty="0" err="1">
                <a:latin typeface="Century Gothic" panose="020B0502020202020204" pitchFamily="34" charset="0"/>
              </a:rPr>
              <a:t>Agencia</a:t>
            </a:r>
            <a:r>
              <a:rPr lang="en-US" sz="1800" b="1" spc="-8" dirty="0">
                <a:latin typeface="Century Gothic" panose="020B0502020202020204" pitchFamily="34" charset="0"/>
              </a:rPr>
              <a:t> de </a:t>
            </a:r>
            <a:r>
              <a:rPr lang="en-US" sz="1800" b="1" spc="-8" dirty="0" err="1">
                <a:latin typeface="Century Gothic" panose="020B0502020202020204" pitchFamily="34" charset="0"/>
              </a:rPr>
              <a:t>Promoción</a:t>
            </a:r>
            <a:r>
              <a:rPr lang="en-US" sz="1800" b="1" spc="-8" dirty="0">
                <a:latin typeface="Century Gothic" panose="020B0502020202020204" pitchFamily="34" charset="0"/>
              </a:rPr>
              <a:t> </a:t>
            </a:r>
            <a:r>
              <a:rPr lang="en-US" sz="1800" b="1" spc="-8" dirty="0" err="1">
                <a:latin typeface="Century Gothic" panose="020B0502020202020204" pitchFamily="34" charset="0"/>
              </a:rPr>
              <a:t>Económica</a:t>
            </a:r>
            <a:r>
              <a:rPr lang="en-US" sz="1800" b="1" spc="-8" dirty="0">
                <a:latin typeface="Century Gothic" panose="020B0502020202020204" pitchFamily="34" charset="0"/>
              </a:rPr>
              <a:t> </a:t>
            </a:r>
            <a:r>
              <a:rPr lang="en-US" sz="1800" b="1" spc="-8" dirty="0" err="1">
                <a:latin typeface="Century Gothic" panose="020B0502020202020204" pitchFamily="34" charset="0"/>
              </a:rPr>
              <a:t>ConQuito</a:t>
            </a:r>
            <a:endParaRPr lang="en-US" sz="1800" b="1" dirty="0">
              <a:latin typeface="Century Gothic" panose="020B0502020202020204" pitchFamily="34" charset="0"/>
            </a:endParaRPr>
          </a:p>
          <a:p>
            <a:pPr indent="-171450" algn="ctr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</a:pPr>
            <a:endParaRPr lang="en-US" sz="1800" dirty="0">
              <a:latin typeface="Century Gothic" panose="020B0502020202020204" pitchFamily="34" charset="0"/>
            </a:endParaRPr>
          </a:p>
          <a:p>
            <a:pPr marL="9525" marR="3810" indent="-171450" algn="ctr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</a:pPr>
            <a:r>
              <a:rPr lang="en-US" sz="1800" b="1" spc="-8" dirty="0" err="1">
                <a:latin typeface="Century Gothic" panose="020B0502020202020204" pitchFamily="34" charset="0"/>
              </a:rPr>
              <a:t>Correo</a:t>
            </a:r>
            <a:r>
              <a:rPr lang="en-US" sz="1800" b="1" spc="-8" dirty="0">
                <a:latin typeface="Century Gothic" panose="020B0502020202020204" pitchFamily="34" charset="0"/>
              </a:rPr>
              <a:t>:</a:t>
            </a:r>
          </a:p>
          <a:p>
            <a:pPr marL="9525" marR="3810" indent="-171450" algn="ctr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</a:pPr>
            <a:r>
              <a:rPr lang="en-US" sz="1800" spc="-8" dirty="0" err="1">
                <a:latin typeface="Century Gothic" panose="020B0502020202020204" pitchFamily="34" charset="0"/>
              </a:rPr>
              <a:t>dlarrea@conquito.org.ec</a:t>
            </a:r>
            <a:endParaRPr lang="en-US" sz="1800" b="1" spc="-19" dirty="0">
              <a:latin typeface="Century Gothic" panose="020B0502020202020204" pitchFamily="34" charset="0"/>
            </a:endParaRPr>
          </a:p>
          <a:p>
            <a:pPr marL="9525" marR="3810" indent="-171450" algn="ctr">
              <a:lnSpc>
                <a:spcPct val="110000"/>
              </a:lnSpc>
              <a:spcBef>
                <a:spcPts val="525"/>
              </a:spcBef>
              <a:buClr>
                <a:schemeClr val="tx2"/>
              </a:buClr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3A528CEE-785B-1244-9B2A-E0CCEA4E7A1E}"/>
              </a:ext>
            </a:extLst>
          </p:cNvPr>
          <p:cNvSpPr txBox="1">
            <a:spLocks/>
          </p:cNvSpPr>
          <p:nvPr/>
        </p:nvSpPr>
        <p:spPr>
          <a:xfrm>
            <a:off x="978914" y="188008"/>
            <a:ext cx="7186166" cy="128378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ctr"/>
            <a:r>
              <a:rPr lang="en-US" sz="3600" b="1" spc="600" dirty="0">
                <a:solidFill>
                  <a:schemeClr val="tx1"/>
                </a:solidFill>
                <a:latin typeface="Century Gothic" panose="020B0502020202020204" pitchFamily="34" charset="0"/>
              </a:rPr>
              <a:t>¡GRACIAS!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B24C9BB-135D-0A46-A951-28B3E35F5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882" y="18655"/>
            <a:ext cx="1613112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7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9DB09-5FD1-B248-B445-0206B66B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272" y="267944"/>
            <a:ext cx="7680677" cy="925116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¿qué es emprendimiento?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E24BA5-A0C3-D44D-9BC3-8C1960842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483929"/>
            <a:ext cx="9003005" cy="2962485"/>
          </a:xfrm>
        </p:spPr>
        <p:txBody>
          <a:bodyPr>
            <a:normAutofit/>
          </a:bodyPr>
          <a:lstStyle/>
          <a:p>
            <a:r>
              <a:rPr lang="es-EC" sz="2800" dirty="0"/>
              <a:t>“Es un proyecto con antigüedad menor a cinco años que requiere recursos para cubrir una necesidad o aprovechar una oportunidad y que necesita ser organizado desarrollado, tiene riesgos y su finalidad es generar utilidad, empleo y desarrollo.”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BBEC03-7CCD-1B45-BBC3-BD765BB72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593" y="-740"/>
            <a:ext cx="1613112" cy="1015663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87D06F2-5864-D844-812C-B557C8AA3000}"/>
              </a:ext>
            </a:extLst>
          </p:cNvPr>
          <p:cNvSpPr txBox="1">
            <a:spLocks/>
          </p:cNvSpPr>
          <p:nvPr/>
        </p:nvSpPr>
        <p:spPr>
          <a:xfrm>
            <a:off x="460334" y="4344139"/>
            <a:ext cx="7680677" cy="204549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1400" dirty="0"/>
              <a:t>Ley de Emprendimiento e Innovación, 2020</a:t>
            </a:r>
          </a:p>
        </p:txBody>
      </p:sp>
    </p:spTree>
    <p:extLst>
      <p:ext uri="{BB962C8B-B14F-4D97-AF65-F5344CB8AC3E}">
        <p14:creationId xmlns:p14="http://schemas.microsoft.com/office/powerpoint/2010/main" val="244474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9DB09-5FD1-B248-B445-0206B66B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272" y="267944"/>
            <a:ext cx="7680677" cy="925116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TENGAMOS EN CUENTA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E24BA5-A0C3-D44D-9BC3-8C1960842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72" y="1496629"/>
            <a:ext cx="8247539" cy="2962485"/>
          </a:xfrm>
        </p:spPr>
        <p:txBody>
          <a:bodyPr>
            <a:normAutofit/>
          </a:bodyPr>
          <a:lstStyle/>
          <a:p>
            <a:r>
              <a:rPr lang="es-EC" sz="2800" dirty="0"/>
              <a:t>Debo tener una idea que resuelva un problema o tenga una oportunidad en el mercado. </a:t>
            </a:r>
          </a:p>
          <a:p>
            <a:r>
              <a:rPr lang="es-EC" sz="2800" dirty="0"/>
              <a:t>Debe ser algo que me apasione y por lo tanto sepa hacer (Dones y Talentos). </a:t>
            </a:r>
          </a:p>
          <a:p>
            <a:r>
              <a:rPr lang="es-EC" sz="2800" dirty="0"/>
              <a:t>Debe ser DESARROLLADO y ORGANIZADO.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BBEC03-7CCD-1B45-BBC3-BD765BB72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293" y="-740"/>
            <a:ext cx="1613112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4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9DB09-5FD1-B248-B445-0206B66B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560"/>
            <a:ext cx="7680677" cy="925116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Desarrollado y organizado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E24BA5-A0C3-D44D-9BC3-8C1960842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1" y="1213703"/>
            <a:ext cx="7680677" cy="3167563"/>
          </a:xfrm>
        </p:spPr>
        <p:txBody>
          <a:bodyPr>
            <a:normAutofit/>
          </a:bodyPr>
          <a:lstStyle/>
          <a:p>
            <a:r>
              <a:rPr lang="es-EC" sz="2800" dirty="0"/>
              <a:t>Somos un país emprendedor. </a:t>
            </a:r>
          </a:p>
          <a:p>
            <a:pPr lvl="1"/>
            <a:r>
              <a:rPr lang="es-EC" sz="1600" dirty="0"/>
              <a:t>TEA del 36.2%, 2do país más emprendedor de la región.</a:t>
            </a:r>
          </a:p>
          <a:p>
            <a:r>
              <a:rPr lang="es-EC" sz="2800" dirty="0"/>
              <a:t>Pero no con las mejores condiciones. </a:t>
            </a:r>
          </a:p>
          <a:p>
            <a:pPr lvl="1"/>
            <a:r>
              <a:rPr lang="es-EC" sz="1600" dirty="0"/>
              <a:t>Puesto 39 de 54 países en el NECI (National Entrepreneurship Context Index).</a:t>
            </a:r>
          </a:p>
          <a:p>
            <a:pPr lvl="1"/>
            <a:r>
              <a:rPr lang="es-EC" sz="1600" dirty="0"/>
              <a:t>Tasa de salida el negocio de 9.3% una de las más altas de la región. </a:t>
            </a:r>
          </a:p>
          <a:p>
            <a:pPr lvl="2"/>
            <a:r>
              <a:rPr lang="es-EC" sz="1200" dirty="0"/>
              <a:t>Problemas personales, 32,7%</a:t>
            </a:r>
          </a:p>
          <a:p>
            <a:pPr lvl="2"/>
            <a:r>
              <a:rPr lang="es-EC" sz="1200" dirty="0"/>
              <a:t>Falta de Rentabilidad, 25,2%</a:t>
            </a:r>
          </a:p>
          <a:p>
            <a:pPr lvl="2"/>
            <a:r>
              <a:rPr lang="es-EC" sz="1200" dirty="0"/>
              <a:t>Falta de financiamiento, 16,6%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BBEC03-7CCD-1B45-BBC3-BD765BB72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293" y="-740"/>
            <a:ext cx="1613112" cy="1015663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3F7CCC4-EBB2-6840-8B18-5B7E7490B001}"/>
              </a:ext>
            </a:extLst>
          </p:cNvPr>
          <p:cNvSpPr txBox="1">
            <a:spLocks/>
          </p:cNvSpPr>
          <p:nvPr/>
        </p:nvSpPr>
        <p:spPr>
          <a:xfrm>
            <a:off x="266701" y="4471814"/>
            <a:ext cx="7680677" cy="204549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sz="1400" dirty="0"/>
              <a:t>Global Entrepreneurship Monitor, 2019</a:t>
            </a:r>
          </a:p>
        </p:txBody>
      </p:sp>
    </p:spTree>
    <p:extLst>
      <p:ext uri="{BB962C8B-B14F-4D97-AF65-F5344CB8AC3E}">
        <p14:creationId xmlns:p14="http://schemas.microsoft.com/office/powerpoint/2010/main" val="287326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2EBE9-8738-6B40-A2E3-F6F1DFF3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37F75F-5F45-8E48-9007-765526604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6">
            <a:extLst>
              <a:ext uri="{FF2B5EF4-FFF2-40B4-BE49-F238E27FC236}">
                <a16:creationId xmlns:a16="http://schemas.microsoft.com/office/drawing/2014/main" id="{F53CB5F3-D0E9-554F-A31B-0C81E9DDB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8" t="2692" r="449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Marco 4">
            <a:extLst>
              <a:ext uri="{FF2B5EF4-FFF2-40B4-BE49-F238E27FC236}">
                <a16:creationId xmlns:a16="http://schemas.microsoft.com/office/drawing/2014/main" id="{B71D7181-DD68-464A-A340-48ECFE9B84DC}"/>
              </a:ext>
            </a:extLst>
          </p:cNvPr>
          <p:cNvSpPr/>
          <p:nvPr/>
        </p:nvSpPr>
        <p:spPr>
          <a:xfrm>
            <a:off x="2679700" y="2212522"/>
            <a:ext cx="6464300" cy="114027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7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1C9A5-9CD7-AB4A-BE2A-1432858E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79" y="49320"/>
            <a:ext cx="7680677" cy="925116"/>
          </a:xfrm>
        </p:spPr>
        <p:txBody>
          <a:bodyPr>
            <a:normAutofit/>
          </a:bodyPr>
          <a:lstStyle/>
          <a:p>
            <a:pPr algn="ctr"/>
            <a:r>
              <a:rPr lang="es-EC" sz="2800" dirty="0">
                <a:solidFill>
                  <a:schemeClr val="accent6"/>
                </a:solidFill>
                <a:latin typeface="Century Gothic" panose="020B0502020202020204" pitchFamily="34" charset="0"/>
              </a:rPr>
              <a:t>TENGAMOS EN CUENTA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560C8A-10CC-8444-B343-0B8F2A1B5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23" y="1345456"/>
            <a:ext cx="5550941" cy="3003806"/>
          </a:xfrm>
        </p:spPr>
        <p:txBody>
          <a:bodyPr>
            <a:noAutofit/>
          </a:bodyPr>
          <a:lstStyle/>
          <a:p>
            <a:r>
              <a:rPr lang="es-EC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Plan de Negocios en donde se refleje que el negocio está estructurado y hay sostenibilidad. </a:t>
            </a:r>
          </a:p>
          <a:p>
            <a:r>
              <a:rPr lang="es-EC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Plan financiero en donde se refleje en números los ingresos y utilidad de la empresa, proyecciones también cuentan. </a:t>
            </a:r>
          </a:p>
          <a:p>
            <a:r>
              <a:rPr lang="es-EC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Plan de inversión en donde se refleje en qué voy a utilizar el dinero.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6CC8E2-E189-7148-9C86-1C8EA46D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744" y="1511299"/>
            <a:ext cx="2672119" cy="26721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A2BDB8-AF7C-CC4C-9CC6-40B2EBC45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593" y="11960"/>
            <a:ext cx="1613112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5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C9F1D33-221F-724C-A54F-DF23997F64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0" y="-897933"/>
            <a:ext cx="9198244" cy="689868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2DA95DC-0B0C-DA40-B883-F9FD0F71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083" y="944858"/>
            <a:ext cx="7680677" cy="321310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cap="none" dirty="0">
                <a:latin typeface="Century Gothic" panose="020B0502020202020204" pitchFamily="34" charset="0"/>
              </a:rPr>
              <a:t>“Los planes bien pensados: ¡pura ganancia! </a:t>
            </a:r>
            <a:br>
              <a:rPr lang="es-EC" sz="3600" cap="none" dirty="0">
                <a:latin typeface="Century Gothic" panose="020B0502020202020204" pitchFamily="34" charset="0"/>
              </a:rPr>
            </a:br>
            <a:r>
              <a:rPr lang="es-EC" sz="3600" cap="none" dirty="0">
                <a:latin typeface="Century Gothic" panose="020B0502020202020204" pitchFamily="34" charset="0"/>
              </a:rPr>
              <a:t>Los planes apresurados: ¡puro fracaso!.”</a:t>
            </a:r>
            <a:br>
              <a:rPr lang="es-EC" sz="3600" cap="none" dirty="0">
                <a:latin typeface="Century Gothic" panose="020B0502020202020204" pitchFamily="34" charset="0"/>
              </a:rPr>
            </a:br>
            <a:r>
              <a:rPr lang="es-EC" sz="3600" cap="none" dirty="0">
                <a:latin typeface="Century Gothic" panose="020B0502020202020204" pitchFamily="34" charset="0"/>
              </a:rPr>
              <a:t> </a:t>
            </a:r>
            <a:br>
              <a:rPr lang="es-EC" sz="3600" cap="none" dirty="0">
                <a:latin typeface="Century Gothic" panose="020B0502020202020204" pitchFamily="34" charset="0"/>
              </a:rPr>
            </a:br>
            <a:r>
              <a:rPr lang="es-EC" sz="3600" cap="none" dirty="0">
                <a:latin typeface="Century Gothic" panose="020B0502020202020204" pitchFamily="34" charset="0"/>
              </a:rPr>
              <a:t>Proverbios 21:5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78430B-C0A8-0147-B107-02BA370E9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593" y="11960"/>
            <a:ext cx="1613112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1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A95DC-0B0C-DA40-B883-F9FD0F71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61" y="519791"/>
            <a:ext cx="7680677" cy="347980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6000" dirty="0">
                <a:solidFill>
                  <a:schemeClr val="accent6"/>
                </a:solidFill>
                <a:latin typeface="Century Gothic" panose="020B0502020202020204" pitchFamily="34" charset="0"/>
              </a:rPr>
              <a:t>Sin esto no puedo acceder a financiamiento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E4C957-BF69-0347-9436-44A1336AA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593" y="11960"/>
            <a:ext cx="1613112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2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243A41"/>
      </a:dk2>
      <a:lt2>
        <a:srgbClr val="E2E4E8"/>
      </a:lt2>
      <a:accent1>
        <a:srgbClr val="BB9E66"/>
      </a:accent1>
      <a:accent2>
        <a:srgbClr val="A1A75B"/>
      </a:accent2>
      <a:accent3>
        <a:srgbClr val="8DAB6E"/>
      </a:accent3>
      <a:accent4>
        <a:srgbClr val="67B060"/>
      </a:accent4>
      <a:accent5>
        <a:srgbClr val="6CAF82"/>
      </a:accent5>
      <a:accent6>
        <a:srgbClr val="60B09B"/>
      </a:accent6>
      <a:hlink>
        <a:srgbClr val="6981AE"/>
      </a:hlink>
      <a:folHlink>
        <a:srgbClr val="828282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656</Words>
  <Application>Microsoft Macintosh PowerPoint</Application>
  <PresentationFormat>Presentación en pantalla (16:9)</PresentationFormat>
  <Paragraphs>83</Paragraphs>
  <Slides>25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Avenir Next LT Pro</vt:lpstr>
      <vt:lpstr>Avenir Next LT Pro Light</vt:lpstr>
      <vt:lpstr>Calibri</vt:lpstr>
      <vt:lpstr>Century Gothic</vt:lpstr>
      <vt:lpstr>GradientRiseVTI</vt:lpstr>
      <vt:lpstr>Presentación de PowerPoint</vt:lpstr>
      <vt:lpstr>Cosas a considerar antes de hablar de financiamiento</vt:lpstr>
      <vt:lpstr>¿qué es emprendimiento?</vt:lpstr>
      <vt:lpstr>TENGAMOS EN CUENTA</vt:lpstr>
      <vt:lpstr>Desarrollado y organizado</vt:lpstr>
      <vt:lpstr>Presentación de PowerPoint</vt:lpstr>
      <vt:lpstr>TENGAMOS EN CUENTA</vt:lpstr>
      <vt:lpstr>“Los planes bien pensados: ¡pura ganancia!  Los planes apresurados: ¡puro fracaso!.”   Proverbios 21:5</vt:lpstr>
      <vt:lpstr>Sin esto no puedo acceder a financiamiento</vt:lpstr>
      <vt:lpstr>¿Qué fuentes de  financiamiento  existen en Ecuador?</vt:lpstr>
      <vt:lpstr>AHORROS PERSONALES</vt:lpstr>
      <vt:lpstr>Presentación de PowerPoint</vt:lpstr>
      <vt:lpstr>Capital semilla</vt:lpstr>
      <vt:lpstr>CAPITAL SEMILLA EN ECUADOR</vt:lpstr>
      <vt:lpstr>Inversionistas ángeles</vt:lpstr>
      <vt:lpstr>INVERSIÓN ÁNGEL EN ECUADOR</vt:lpstr>
      <vt:lpstr>CAPITAL DE RIESGO</vt:lpstr>
      <vt:lpstr>CAPITAL DE RIESGO EN ECUADOR</vt:lpstr>
      <vt:lpstr>CROWDFUNDING</vt:lpstr>
      <vt:lpstr>CROWDFUNDING EN ECUADOR</vt:lpstr>
      <vt:lpstr>préstamos</vt:lpstr>
      <vt:lpstr> PRÉSTAMOS en ecuador</vt:lpstr>
      <vt:lpstr>REVISEMOS UNA CONVOCATORIA</vt:lpstr>
      <vt:lpstr>Innovacyt-senescyt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afrontar la crisis?</dc:title>
  <dc:creator>Victor L</dc:creator>
  <cp:lastModifiedBy>Daniela Larrea Flores</cp:lastModifiedBy>
  <cp:revision>17</cp:revision>
  <dcterms:created xsi:type="dcterms:W3CDTF">2020-08-08T03:53:38Z</dcterms:created>
  <dcterms:modified xsi:type="dcterms:W3CDTF">2020-08-11T20:56:46Z</dcterms:modified>
</cp:coreProperties>
</file>